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7"/>
  </p:notesMasterIdLst>
  <p:sldIdLst>
    <p:sldId id="256" r:id="rId2"/>
    <p:sldId id="282" r:id="rId3"/>
    <p:sldId id="290" r:id="rId4"/>
    <p:sldId id="280" r:id="rId5"/>
    <p:sldId id="283" r:id="rId6"/>
    <p:sldId id="296" r:id="rId7"/>
    <p:sldId id="284" r:id="rId8"/>
    <p:sldId id="291" r:id="rId9"/>
    <p:sldId id="289" r:id="rId10"/>
    <p:sldId id="264" r:id="rId11"/>
    <p:sldId id="292" r:id="rId12"/>
    <p:sldId id="285" r:id="rId13"/>
    <p:sldId id="293" r:id="rId14"/>
    <p:sldId id="29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518E"/>
    <a:srgbClr val="1D4971"/>
    <a:srgbClr val="996600"/>
    <a:srgbClr val="00467A"/>
    <a:srgbClr val="008FFA"/>
    <a:srgbClr val="653903"/>
    <a:srgbClr val="864B04"/>
    <a:srgbClr val="B36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0158" autoAdjust="0"/>
  </p:normalViewPr>
  <p:slideViewPr>
    <p:cSldViewPr snapToGrid="0">
      <p:cViewPr>
        <p:scale>
          <a:sx n="69" d="100"/>
          <a:sy n="69" d="100"/>
        </p:scale>
        <p:origin x="86" y="37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19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7E1734DC-6117-48AD-96A0-9D79B7DF6DE0}"/>
    <pc:docChg chg="custSel modSld">
      <pc:chgData name="marcia scheideman" userId="6f481a02e59eaa42" providerId="LiveId" clId="{7E1734DC-6117-48AD-96A0-9D79B7DF6DE0}" dt="2021-07-19T18:04:31.451" v="16" actId="1076"/>
      <pc:docMkLst>
        <pc:docMk/>
      </pc:docMkLst>
      <pc:sldChg chg="addSp delSp modSp mod">
        <pc:chgData name="marcia scheideman" userId="6f481a02e59eaa42" providerId="LiveId" clId="{7E1734DC-6117-48AD-96A0-9D79B7DF6DE0}" dt="2021-07-19T18:04:31.451" v="16" actId="1076"/>
        <pc:sldMkLst>
          <pc:docMk/>
          <pc:sldMk cId="3121297926" sldId="290"/>
        </pc:sldMkLst>
        <pc:spChg chg="add del mod">
          <ac:chgData name="marcia scheideman" userId="6f481a02e59eaa42" providerId="LiveId" clId="{7E1734DC-6117-48AD-96A0-9D79B7DF6DE0}" dt="2021-07-19T18:01:44.818" v="4" actId="478"/>
          <ac:spMkLst>
            <pc:docMk/>
            <pc:sldMk cId="3121297926" sldId="290"/>
            <ac:spMk id="4" creationId="{30EA82C1-61A3-4B2B-B124-11CE4B83B13D}"/>
          </ac:spMkLst>
        </pc:spChg>
        <pc:spChg chg="mod">
          <ac:chgData name="marcia scheideman" userId="6f481a02e59eaa42" providerId="LiveId" clId="{7E1734DC-6117-48AD-96A0-9D79B7DF6DE0}" dt="2021-07-19T18:04:31.451" v="16" actId="1076"/>
          <ac:spMkLst>
            <pc:docMk/>
            <pc:sldMk cId="3121297926" sldId="290"/>
            <ac:spMk id="8" creationId="{F294D4D9-B532-4C16-AAD8-4BBDE2FD9D33}"/>
          </ac:spMkLst>
        </pc:spChg>
        <pc:picChg chg="del">
          <ac:chgData name="marcia scheideman" userId="6f481a02e59eaa42" providerId="LiveId" clId="{7E1734DC-6117-48AD-96A0-9D79B7DF6DE0}" dt="2021-07-19T18:01:09.374" v="0" actId="478"/>
          <ac:picMkLst>
            <pc:docMk/>
            <pc:sldMk cId="3121297926" sldId="290"/>
            <ac:picMk id="5" creationId="{030CF9D9-68DC-41AB-B39E-8EDC7A9519A3}"/>
          </ac:picMkLst>
        </pc:picChg>
        <pc:picChg chg="add mod">
          <ac:chgData name="marcia scheideman" userId="6f481a02e59eaa42" providerId="LiveId" clId="{7E1734DC-6117-48AD-96A0-9D79B7DF6DE0}" dt="2021-07-19T18:04:19.446" v="15" actId="14100"/>
          <ac:picMkLst>
            <pc:docMk/>
            <pc:sldMk cId="3121297926" sldId="290"/>
            <ac:picMk id="10" creationId="{7F2C692B-211E-47D3-AC89-71CE8E329F14}"/>
          </ac:picMkLst>
        </pc:picChg>
      </pc:sldChg>
    </pc:docChg>
  </pc:docChgLst>
  <pc:docChgLst>
    <pc:chgData name="marcia scheideman" userId="6f481a02e59eaa42" providerId="LiveId" clId="{7A89531F-1E7B-4212-96FB-0CD83DBDFE79}"/>
    <pc:docChg chg="modSld">
      <pc:chgData name="marcia scheideman" userId="6f481a02e59eaa42" providerId="LiveId" clId="{7A89531F-1E7B-4212-96FB-0CD83DBDFE79}" dt="2021-03-24T00:55:15.151" v="2" actId="20577"/>
      <pc:docMkLst>
        <pc:docMk/>
      </pc:docMkLst>
      <pc:sldChg chg="modNotes">
        <pc:chgData name="marcia scheideman" userId="6f481a02e59eaa42" providerId="LiveId" clId="{7A89531F-1E7B-4212-96FB-0CD83DBDFE79}" dt="2021-03-24T00:55:15.151" v="2" actId="20577"/>
        <pc:sldMkLst>
          <pc:docMk/>
          <pc:sldMk cId="2808557904" sldId="291"/>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4000" b="1" dirty="0">
              <a:solidFill>
                <a:schemeClr val="tx1"/>
              </a:solidFill>
            </a:rPr>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3200" b="1" dirty="0"/>
            <a:t>Discuss what International Service means</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3600" b="1" dirty="0">
              <a:solidFill>
                <a:schemeClr val="tx1"/>
              </a:solidFill>
            </a:rPr>
            <a:t>Investigate</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3200" b="1" dirty="0"/>
            <a:t>Investigate how individual Rotarians can contribute to International Service</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3600" b="1" dirty="0">
              <a:solidFill>
                <a:schemeClr val="tx1"/>
              </a:solidFill>
            </a:rPr>
            <a:t>Exchange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3200" b="1" dirty="0"/>
            <a:t>Exchange ideas about why local clubs should be involved in International Service</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3600" b="1" dirty="0">
              <a:solidFill>
                <a:schemeClr val="tx1"/>
              </a:solidFill>
            </a:rPr>
            <a:t>Explore</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endParaRPr lang="en-US" sz="2000" b="1" dirty="0"/>
        </a:p>
        <a:p>
          <a:pPr algn="ctr"/>
          <a:endParaRPr lang="en-US" sz="2000" b="1" dirty="0"/>
        </a:p>
        <a:p>
          <a:pPr algn="ctr"/>
          <a:endParaRPr lang="en-US" sz="2000" b="1" dirty="0"/>
        </a:p>
        <a:p>
          <a:pPr algn="ctr"/>
          <a:r>
            <a:rPr lang="en-US" sz="3200" b="1" dirty="0"/>
            <a:t>Explore ideas for International Service Projects</a:t>
          </a:r>
        </a:p>
        <a:p>
          <a:pPr algn="ctr"/>
          <a:endParaRPr lang="en-US" sz="2000" b="1" dirty="0"/>
        </a:p>
        <a:p>
          <a:pPr algn="ctr"/>
          <a:endParaRPr lang="en-US" sz="2000" b="1" dirty="0"/>
        </a:p>
        <a:p>
          <a:pPr algn="ctr"/>
          <a:endParaRPr lang="en-US" sz="2000" b="1" dirty="0"/>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7" custLinFactNeighborY="358">
        <dgm:presLayoutVars>
          <dgm:chMax val="1"/>
          <dgm:bulletEnabled/>
        </dgm:presLayoutVars>
      </dgm:prSet>
      <dgm:spPr/>
    </dgm:pt>
    <dgm:pt modelId="{670CB69E-25C6-4ED7-BD37-0C2C65D900E0}" type="pres">
      <dgm:prSet presAssocID="{9210CEAA-B8D5-4C25-8152-7B94741A64DF}" presName="descendantText" presStyleLbl="alignNode1" presStyleIdx="0" presStyleCnt="4" custScaleX="102169" custScaleY="94935"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6615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83959C-CB5D-4AF5-B3D7-B8CCAEAFD73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67554C5-355F-4B23-91F6-0D78931683AA}">
      <dgm:prSet custT="1"/>
      <dgm:spPr/>
      <dgm:t>
        <a:bodyPr/>
        <a:lstStyle/>
        <a:p>
          <a:pPr>
            <a:lnSpc>
              <a:spcPct val="100000"/>
            </a:lnSpc>
          </a:pPr>
          <a:r>
            <a:rPr lang="en-US" sz="3600" b="1" dirty="0">
              <a:solidFill>
                <a:srgbClr val="00518E"/>
              </a:solidFill>
            </a:rPr>
            <a:t>Expand your knowledge and club's capacity</a:t>
          </a:r>
        </a:p>
      </dgm:t>
    </dgm:pt>
    <dgm:pt modelId="{E9D7F383-D380-4355-9B99-320523C8D948}" type="parTrans" cxnId="{18905B90-D1C7-412F-B341-86E1A3AB1C4B}">
      <dgm:prSet/>
      <dgm:spPr/>
      <dgm:t>
        <a:bodyPr/>
        <a:lstStyle/>
        <a:p>
          <a:endParaRPr lang="en-US"/>
        </a:p>
      </dgm:t>
    </dgm:pt>
    <dgm:pt modelId="{4EA4E06C-6107-45FC-91F4-CF72294681B2}" type="sibTrans" cxnId="{18905B90-D1C7-412F-B341-86E1A3AB1C4B}">
      <dgm:prSet/>
      <dgm:spPr/>
      <dgm:t>
        <a:bodyPr/>
        <a:lstStyle/>
        <a:p>
          <a:pPr>
            <a:lnSpc>
              <a:spcPct val="100000"/>
            </a:lnSpc>
          </a:pPr>
          <a:endParaRPr lang="en-US"/>
        </a:p>
      </dgm:t>
    </dgm:pt>
    <dgm:pt modelId="{813C0262-434B-42AC-8050-3ADB2603A76E}">
      <dgm:prSet custT="1"/>
      <dgm:spPr/>
      <dgm:t>
        <a:bodyPr/>
        <a:lstStyle/>
        <a:p>
          <a:pPr>
            <a:lnSpc>
              <a:spcPct val="100000"/>
            </a:lnSpc>
          </a:pPr>
          <a:r>
            <a:rPr lang="en-US" sz="3600" b="1" dirty="0">
              <a:solidFill>
                <a:srgbClr val="00518E"/>
              </a:solidFill>
            </a:rPr>
            <a:t>Service Engagement</a:t>
          </a:r>
        </a:p>
      </dgm:t>
    </dgm:pt>
    <dgm:pt modelId="{EB88FE6D-BDB1-4E02-8B26-0D874BADB12C}" type="parTrans" cxnId="{9FD108AF-5692-4204-A652-3D4DFC714080}">
      <dgm:prSet/>
      <dgm:spPr/>
      <dgm:t>
        <a:bodyPr/>
        <a:lstStyle/>
        <a:p>
          <a:endParaRPr lang="en-US"/>
        </a:p>
      </dgm:t>
    </dgm:pt>
    <dgm:pt modelId="{CFCDFEA9-9DE2-4327-81AA-4B689C31DA71}" type="sibTrans" cxnId="{9FD108AF-5692-4204-A652-3D4DFC714080}">
      <dgm:prSet/>
      <dgm:spPr/>
      <dgm:t>
        <a:bodyPr/>
        <a:lstStyle/>
        <a:p>
          <a:endParaRPr lang="en-US"/>
        </a:p>
      </dgm:t>
    </dgm:pt>
    <dgm:pt modelId="{B96CA7FF-4DC6-4DF0-934C-75A898D2A15E}" type="pres">
      <dgm:prSet presAssocID="{8783959C-CB5D-4AF5-B3D7-B8CCAEAFD73B}" presName="root" presStyleCnt="0">
        <dgm:presLayoutVars>
          <dgm:dir/>
          <dgm:resizeHandles val="exact"/>
        </dgm:presLayoutVars>
      </dgm:prSet>
      <dgm:spPr/>
    </dgm:pt>
    <dgm:pt modelId="{2A83DDE1-3FC3-4D33-A1E9-007FE8C7BE8C}" type="pres">
      <dgm:prSet presAssocID="{967554C5-355F-4B23-91F6-0D78931683AA}" presName="compNode" presStyleCnt="0"/>
      <dgm:spPr/>
    </dgm:pt>
    <dgm:pt modelId="{033F98D8-919F-454F-BBEE-E262B48A7BE8}" type="pres">
      <dgm:prSet presAssocID="{967554C5-355F-4B23-91F6-0D78931683AA}" presName="iconRect" presStyleLbl="node1" presStyleIdx="0" presStyleCnt="2" custLinFactNeighborX="2386" custLinFactNeighborY="187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09A75514-6692-4FB5-A011-CEC06556A4D9}" type="pres">
      <dgm:prSet presAssocID="{967554C5-355F-4B23-91F6-0D78931683AA}" presName="spaceRect" presStyleCnt="0"/>
      <dgm:spPr/>
    </dgm:pt>
    <dgm:pt modelId="{29FDC7B0-DB6F-4CE0-AF77-74C9B1E9FD65}" type="pres">
      <dgm:prSet presAssocID="{967554C5-355F-4B23-91F6-0D78931683AA}" presName="textRect" presStyleLbl="revTx" presStyleIdx="0" presStyleCnt="2" custLinFactNeighborY="-10302">
        <dgm:presLayoutVars>
          <dgm:chMax val="1"/>
          <dgm:chPref val="1"/>
        </dgm:presLayoutVars>
      </dgm:prSet>
      <dgm:spPr/>
    </dgm:pt>
    <dgm:pt modelId="{E6342AC3-0506-4EA5-8086-DD66FC56DC7B}" type="pres">
      <dgm:prSet presAssocID="{4EA4E06C-6107-45FC-91F4-CF72294681B2}" presName="sibTrans" presStyleCnt="0"/>
      <dgm:spPr/>
    </dgm:pt>
    <dgm:pt modelId="{6CDC00E9-674D-4912-A357-95CE46515162}" type="pres">
      <dgm:prSet presAssocID="{813C0262-434B-42AC-8050-3ADB2603A76E}" presName="compNode" presStyleCnt="0"/>
      <dgm:spPr/>
    </dgm:pt>
    <dgm:pt modelId="{51F2C5F8-874C-4EDA-84A0-443A3D36C273}" type="pres">
      <dgm:prSet presAssocID="{813C0262-434B-42AC-8050-3ADB2603A76E}" presName="iconRect" presStyleLbl="node1" presStyleIdx="1" presStyleCnt="2" custLinFactNeighborY="1874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B93743C9-2A3E-45D0-B762-03F34422B4A1}" type="pres">
      <dgm:prSet presAssocID="{813C0262-434B-42AC-8050-3ADB2603A76E}" presName="spaceRect" presStyleCnt="0"/>
      <dgm:spPr/>
    </dgm:pt>
    <dgm:pt modelId="{95A99088-F5B8-4318-8A10-A177A693E329}" type="pres">
      <dgm:prSet presAssocID="{813C0262-434B-42AC-8050-3ADB2603A76E}" presName="textRect" presStyleLbl="revTx" presStyleIdx="1" presStyleCnt="2" custScaleX="83970" custLinFactNeighborY="-9812">
        <dgm:presLayoutVars>
          <dgm:chMax val="1"/>
          <dgm:chPref val="1"/>
        </dgm:presLayoutVars>
      </dgm:prSet>
      <dgm:spPr/>
    </dgm:pt>
  </dgm:ptLst>
  <dgm:cxnLst>
    <dgm:cxn modelId="{9310D100-5808-4FA7-88F0-8E9CD61141A8}" type="presOf" srcId="{8783959C-CB5D-4AF5-B3D7-B8CCAEAFD73B}" destId="{B96CA7FF-4DC6-4DF0-934C-75A898D2A15E}" srcOrd="0" destOrd="0" presId="urn:microsoft.com/office/officeart/2018/2/layout/IconLabelList"/>
    <dgm:cxn modelId="{CEA70933-FC2D-4B7F-A525-FE4C0AB44CDC}" type="presOf" srcId="{813C0262-434B-42AC-8050-3ADB2603A76E}" destId="{95A99088-F5B8-4318-8A10-A177A693E329}" srcOrd="0" destOrd="0" presId="urn:microsoft.com/office/officeart/2018/2/layout/IconLabelList"/>
    <dgm:cxn modelId="{18905B90-D1C7-412F-B341-86E1A3AB1C4B}" srcId="{8783959C-CB5D-4AF5-B3D7-B8CCAEAFD73B}" destId="{967554C5-355F-4B23-91F6-0D78931683AA}" srcOrd="0" destOrd="0" parTransId="{E9D7F383-D380-4355-9B99-320523C8D948}" sibTransId="{4EA4E06C-6107-45FC-91F4-CF72294681B2}"/>
    <dgm:cxn modelId="{E2227BA8-8E4C-4560-BBDF-AE118341562A}" type="presOf" srcId="{967554C5-355F-4B23-91F6-0D78931683AA}" destId="{29FDC7B0-DB6F-4CE0-AF77-74C9B1E9FD65}" srcOrd="0" destOrd="0" presId="urn:microsoft.com/office/officeart/2018/2/layout/IconLabelList"/>
    <dgm:cxn modelId="{9FD108AF-5692-4204-A652-3D4DFC714080}" srcId="{8783959C-CB5D-4AF5-B3D7-B8CCAEAFD73B}" destId="{813C0262-434B-42AC-8050-3ADB2603A76E}" srcOrd="1" destOrd="0" parTransId="{EB88FE6D-BDB1-4E02-8B26-0D874BADB12C}" sibTransId="{CFCDFEA9-9DE2-4327-81AA-4B689C31DA71}"/>
    <dgm:cxn modelId="{FE90A667-9205-45ED-A483-EDDB8229FBC7}" type="presParOf" srcId="{B96CA7FF-4DC6-4DF0-934C-75A898D2A15E}" destId="{2A83DDE1-3FC3-4D33-A1E9-007FE8C7BE8C}" srcOrd="0" destOrd="0" presId="urn:microsoft.com/office/officeart/2018/2/layout/IconLabelList"/>
    <dgm:cxn modelId="{255189FA-AE52-4509-B1D9-A97047879B81}" type="presParOf" srcId="{2A83DDE1-3FC3-4D33-A1E9-007FE8C7BE8C}" destId="{033F98D8-919F-454F-BBEE-E262B48A7BE8}" srcOrd="0" destOrd="0" presId="urn:microsoft.com/office/officeart/2018/2/layout/IconLabelList"/>
    <dgm:cxn modelId="{56F69D86-BA9D-4A9F-BD5E-68DEDA6B8A96}" type="presParOf" srcId="{2A83DDE1-3FC3-4D33-A1E9-007FE8C7BE8C}" destId="{09A75514-6692-4FB5-A011-CEC06556A4D9}" srcOrd="1" destOrd="0" presId="urn:microsoft.com/office/officeart/2018/2/layout/IconLabelList"/>
    <dgm:cxn modelId="{BE73EC89-12B7-4EB5-8EE8-6C972B2788A5}" type="presParOf" srcId="{2A83DDE1-3FC3-4D33-A1E9-007FE8C7BE8C}" destId="{29FDC7B0-DB6F-4CE0-AF77-74C9B1E9FD65}" srcOrd="2" destOrd="0" presId="urn:microsoft.com/office/officeart/2018/2/layout/IconLabelList"/>
    <dgm:cxn modelId="{2CA26D57-15A9-4C68-8999-7DD7E253F171}" type="presParOf" srcId="{B96CA7FF-4DC6-4DF0-934C-75A898D2A15E}" destId="{E6342AC3-0506-4EA5-8086-DD66FC56DC7B}" srcOrd="1" destOrd="0" presId="urn:microsoft.com/office/officeart/2018/2/layout/IconLabelList"/>
    <dgm:cxn modelId="{7C7347B2-1BFE-4A45-8DD9-5ED2DBC7A10F}" type="presParOf" srcId="{B96CA7FF-4DC6-4DF0-934C-75A898D2A15E}" destId="{6CDC00E9-674D-4912-A357-95CE46515162}" srcOrd="2" destOrd="0" presId="urn:microsoft.com/office/officeart/2018/2/layout/IconLabelList"/>
    <dgm:cxn modelId="{9E451F72-F0C2-4FB9-9773-2E12B48991FD}" type="presParOf" srcId="{6CDC00E9-674D-4912-A357-95CE46515162}" destId="{51F2C5F8-874C-4EDA-84A0-443A3D36C273}" srcOrd="0" destOrd="0" presId="urn:microsoft.com/office/officeart/2018/2/layout/IconLabelList"/>
    <dgm:cxn modelId="{E02C5E3D-1DC2-4C38-BBD2-B9E7D8112281}" type="presParOf" srcId="{6CDC00E9-674D-4912-A357-95CE46515162}" destId="{B93743C9-2A3E-45D0-B762-03F34422B4A1}" srcOrd="1" destOrd="0" presId="urn:microsoft.com/office/officeart/2018/2/layout/IconLabelList"/>
    <dgm:cxn modelId="{0016661E-BA7B-4107-9124-EA3DA8EDB235}" type="presParOf" srcId="{6CDC00E9-674D-4912-A357-95CE46515162}" destId="{95A99088-F5B8-4318-8A10-A177A693E329}" srcOrd="2" destOrd="0" presId="urn:microsoft.com/office/officeart/2018/2/layout/IconLabelList"/>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B330E9-372C-468F-9EC1-2A0CFEB42F9F}"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048805A8-36FA-4C0C-BAAD-E48C24CA15E9}">
      <dgm:prSet/>
      <dgm:spPr/>
      <dgm:t>
        <a:bodyPr/>
        <a:lstStyle/>
        <a:p>
          <a:pPr algn="ctr"/>
          <a:r>
            <a:rPr lang="en-US" b="1" dirty="0"/>
            <a:t>FIVE TIPS  </a:t>
          </a:r>
          <a:endParaRPr lang="en-US" dirty="0"/>
        </a:p>
      </dgm:t>
    </dgm:pt>
    <dgm:pt modelId="{53DB2B8F-3F63-4BA8-87CD-49FDF124D7FE}" type="parTrans" cxnId="{2195E0D5-15ED-44C5-8C4C-E9386E09F0EB}">
      <dgm:prSet/>
      <dgm:spPr/>
      <dgm:t>
        <a:bodyPr/>
        <a:lstStyle/>
        <a:p>
          <a:endParaRPr lang="en-US"/>
        </a:p>
      </dgm:t>
    </dgm:pt>
    <dgm:pt modelId="{BD1325C7-7857-43A0-BC14-291D2F754B79}" type="sibTrans" cxnId="{2195E0D5-15ED-44C5-8C4C-E9386E09F0EB}">
      <dgm:prSet/>
      <dgm:spPr/>
      <dgm:t>
        <a:bodyPr/>
        <a:lstStyle/>
        <a:p>
          <a:endParaRPr lang="en-US"/>
        </a:p>
      </dgm:t>
    </dgm:pt>
    <dgm:pt modelId="{C785C621-2C42-47D9-92D1-A29647E4B419}">
      <dgm:prSet/>
      <dgm:spPr/>
      <dgm:t>
        <a:bodyPr/>
        <a:lstStyle/>
        <a:p>
          <a:pPr algn="ctr"/>
          <a:r>
            <a:rPr lang="en-US" b="1" dirty="0"/>
            <a:t>Successful Global Grant Application </a:t>
          </a:r>
          <a:endParaRPr lang="en-US" dirty="0"/>
        </a:p>
      </dgm:t>
    </dgm:pt>
    <dgm:pt modelId="{5F96ECBF-9E55-420B-A281-B9D6C0B248E7}" type="parTrans" cxnId="{0C2CEAE0-A262-49E9-B884-032B9B202C74}">
      <dgm:prSet/>
      <dgm:spPr/>
      <dgm:t>
        <a:bodyPr/>
        <a:lstStyle/>
        <a:p>
          <a:endParaRPr lang="en-US"/>
        </a:p>
      </dgm:t>
    </dgm:pt>
    <dgm:pt modelId="{F46F13F9-ACCD-4F9C-BC4F-01EE8252CE01}" type="sibTrans" cxnId="{0C2CEAE0-A262-49E9-B884-032B9B202C74}">
      <dgm:prSet/>
      <dgm:spPr/>
      <dgm:t>
        <a:bodyPr/>
        <a:lstStyle/>
        <a:p>
          <a:endParaRPr lang="en-US"/>
        </a:p>
      </dgm:t>
    </dgm:pt>
    <dgm:pt modelId="{C4EF67D5-27C1-4442-9C7C-16E2C72C575E}">
      <dgm:prSet/>
      <dgm:spPr/>
      <dgm:t>
        <a:bodyPr/>
        <a:lstStyle/>
        <a:p>
          <a:r>
            <a:rPr lang="en-US" b="1" dirty="0">
              <a:solidFill>
                <a:schemeClr val="bg1"/>
              </a:solidFill>
            </a:rPr>
            <a:t>Conduct a </a:t>
          </a:r>
          <a:r>
            <a:rPr lang="en-US" b="1" u="sng" dirty="0">
              <a:solidFill>
                <a:schemeClr val="bg1"/>
              </a:solidFill>
            </a:rPr>
            <a:t>Community Assessment  </a:t>
          </a:r>
          <a:endParaRPr lang="en-US" dirty="0">
            <a:solidFill>
              <a:schemeClr val="bg1"/>
            </a:solidFill>
          </a:endParaRPr>
        </a:p>
      </dgm:t>
    </dgm:pt>
    <dgm:pt modelId="{1AC6667B-4ECF-47A5-9CF8-9400D0E2875D}" type="parTrans" cxnId="{8C7B6F6A-29C7-48BE-84E1-6EBCC57C066F}">
      <dgm:prSet/>
      <dgm:spPr/>
      <dgm:t>
        <a:bodyPr/>
        <a:lstStyle/>
        <a:p>
          <a:endParaRPr lang="en-US"/>
        </a:p>
      </dgm:t>
    </dgm:pt>
    <dgm:pt modelId="{7C876FB6-DF07-4A3E-9372-28B4D70D835F}" type="sibTrans" cxnId="{8C7B6F6A-29C7-48BE-84E1-6EBCC57C066F}">
      <dgm:prSet/>
      <dgm:spPr/>
      <dgm:t>
        <a:bodyPr/>
        <a:lstStyle/>
        <a:p>
          <a:endParaRPr lang="en-US"/>
        </a:p>
      </dgm:t>
    </dgm:pt>
    <dgm:pt modelId="{F5FB28F2-6984-4138-B362-E879550BA432}">
      <dgm:prSet/>
      <dgm:spPr/>
      <dgm:t>
        <a:bodyPr/>
        <a:lstStyle/>
        <a:p>
          <a:r>
            <a:rPr lang="en-US" b="1" dirty="0">
              <a:solidFill>
                <a:schemeClr val="bg1"/>
              </a:solidFill>
            </a:rPr>
            <a:t>Avoid common mistake – Project must fall within </a:t>
          </a:r>
          <a:r>
            <a:rPr lang="en-US" b="1" u="sng" dirty="0">
              <a:solidFill>
                <a:schemeClr val="bg1"/>
              </a:solidFill>
            </a:rPr>
            <a:t>Area of Focus</a:t>
          </a:r>
          <a:endParaRPr lang="en-US" dirty="0">
            <a:solidFill>
              <a:schemeClr val="bg1"/>
            </a:solidFill>
          </a:endParaRPr>
        </a:p>
      </dgm:t>
    </dgm:pt>
    <dgm:pt modelId="{4D2E722A-436F-49D9-8A6C-2340798CCC3D}" type="parTrans" cxnId="{1549E12B-4EFB-4923-9CFD-6948DDEA1637}">
      <dgm:prSet/>
      <dgm:spPr/>
      <dgm:t>
        <a:bodyPr/>
        <a:lstStyle/>
        <a:p>
          <a:endParaRPr lang="en-US"/>
        </a:p>
      </dgm:t>
    </dgm:pt>
    <dgm:pt modelId="{CB05C110-B5B8-482C-BEFB-820A93ED97A2}" type="sibTrans" cxnId="{1549E12B-4EFB-4923-9CFD-6948DDEA1637}">
      <dgm:prSet/>
      <dgm:spPr/>
      <dgm:t>
        <a:bodyPr/>
        <a:lstStyle/>
        <a:p>
          <a:endParaRPr lang="en-US"/>
        </a:p>
      </dgm:t>
    </dgm:pt>
    <dgm:pt modelId="{13C0F3EB-F299-4478-AD9A-D45D99F1FE40}">
      <dgm:prSet/>
      <dgm:spPr/>
      <dgm:t>
        <a:bodyPr/>
        <a:lstStyle/>
        <a:p>
          <a:r>
            <a:rPr lang="en-US" b="1" dirty="0">
              <a:solidFill>
                <a:schemeClr val="bg1"/>
              </a:solidFill>
            </a:rPr>
            <a:t>Look out for ineligible expenses</a:t>
          </a:r>
          <a:endParaRPr lang="en-US" dirty="0">
            <a:solidFill>
              <a:schemeClr val="bg1"/>
            </a:solidFill>
          </a:endParaRPr>
        </a:p>
      </dgm:t>
    </dgm:pt>
    <dgm:pt modelId="{F4504AA7-39F4-4734-93D9-354A3C9A72A4}" type="parTrans" cxnId="{65404103-8531-4DB2-BE2E-6D0C892D4617}">
      <dgm:prSet/>
      <dgm:spPr/>
      <dgm:t>
        <a:bodyPr/>
        <a:lstStyle/>
        <a:p>
          <a:endParaRPr lang="en-US"/>
        </a:p>
      </dgm:t>
    </dgm:pt>
    <dgm:pt modelId="{47363C0A-FAA8-40F6-BDCA-36B21E55EA8E}" type="sibTrans" cxnId="{65404103-8531-4DB2-BE2E-6D0C892D4617}">
      <dgm:prSet/>
      <dgm:spPr/>
      <dgm:t>
        <a:bodyPr/>
        <a:lstStyle/>
        <a:p>
          <a:endParaRPr lang="en-US"/>
        </a:p>
      </dgm:t>
    </dgm:pt>
    <dgm:pt modelId="{6570502E-2B9C-436E-BD4F-BB8DB6F820A7}">
      <dgm:prSet/>
      <dgm:spPr/>
      <dgm:t>
        <a:bodyPr/>
        <a:lstStyle/>
        <a:p>
          <a:r>
            <a:rPr lang="en-US" b="1" dirty="0">
              <a:solidFill>
                <a:schemeClr val="bg1"/>
              </a:solidFill>
            </a:rPr>
            <a:t>Check out </a:t>
          </a:r>
          <a:r>
            <a:rPr lang="en-US" b="1" u="sng" dirty="0">
              <a:solidFill>
                <a:schemeClr val="bg1"/>
              </a:solidFill>
            </a:rPr>
            <a:t>Rotary Showcase </a:t>
          </a:r>
          <a:r>
            <a:rPr lang="en-US" b="1" dirty="0">
              <a:solidFill>
                <a:schemeClr val="bg1"/>
              </a:solidFill>
            </a:rPr>
            <a:t>for a project partner*</a:t>
          </a:r>
          <a:endParaRPr lang="en-US" dirty="0">
            <a:solidFill>
              <a:schemeClr val="bg1"/>
            </a:solidFill>
          </a:endParaRPr>
        </a:p>
      </dgm:t>
    </dgm:pt>
    <dgm:pt modelId="{AD8D719E-7B7C-4989-8B87-529851A57BFB}" type="parTrans" cxnId="{F0496766-82C7-4E30-A7D3-0DE4420A8CA8}">
      <dgm:prSet/>
      <dgm:spPr/>
      <dgm:t>
        <a:bodyPr/>
        <a:lstStyle/>
        <a:p>
          <a:endParaRPr lang="en-US"/>
        </a:p>
      </dgm:t>
    </dgm:pt>
    <dgm:pt modelId="{B2435772-3320-464C-BC35-22D04C222E95}" type="sibTrans" cxnId="{F0496766-82C7-4E30-A7D3-0DE4420A8CA8}">
      <dgm:prSet/>
      <dgm:spPr/>
      <dgm:t>
        <a:bodyPr/>
        <a:lstStyle/>
        <a:p>
          <a:endParaRPr lang="en-US"/>
        </a:p>
      </dgm:t>
    </dgm:pt>
    <dgm:pt modelId="{7568FD88-B2B3-4108-89F0-0DA0B3777464}">
      <dgm:prSet/>
      <dgm:spPr/>
      <dgm:t>
        <a:bodyPr/>
        <a:lstStyle/>
        <a:p>
          <a:r>
            <a:rPr lang="en-US" b="1" dirty="0">
              <a:solidFill>
                <a:schemeClr val="bg1"/>
              </a:solidFill>
            </a:rPr>
            <a:t>Seek out local </a:t>
          </a:r>
          <a:r>
            <a:rPr lang="en-US" b="1" u="sng" dirty="0">
              <a:solidFill>
                <a:schemeClr val="bg1"/>
              </a:solidFill>
            </a:rPr>
            <a:t>District International Service Chair</a:t>
          </a:r>
          <a:r>
            <a:rPr lang="en-US" b="1" dirty="0">
              <a:solidFill>
                <a:schemeClr val="bg1"/>
              </a:solidFill>
            </a:rPr>
            <a:t> during the application process. </a:t>
          </a:r>
          <a:endParaRPr lang="en-US" dirty="0">
            <a:solidFill>
              <a:schemeClr val="bg1"/>
            </a:solidFill>
          </a:endParaRPr>
        </a:p>
      </dgm:t>
    </dgm:pt>
    <dgm:pt modelId="{F5087A43-B1A6-4C55-A868-477288CEAAAA}" type="parTrans" cxnId="{5381F311-5172-42F7-83D3-A6C4B0EE2232}">
      <dgm:prSet/>
      <dgm:spPr/>
      <dgm:t>
        <a:bodyPr/>
        <a:lstStyle/>
        <a:p>
          <a:endParaRPr lang="en-US"/>
        </a:p>
      </dgm:t>
    </dgm:pt>
    <dgm:pt modelId="{0EA52525-A2B2-4574-A1CF-A7AC78132AAC}" type="sibTrans" cxnId="{5381F311-5172-42F7-83D3-A6C4B0EE2232}">
      <dgm:prSet/>
      <dgm:spPr/>
      <dgm:t>
        <a:bodyPr/>
        <a:lstStyle/>
        <a:p>
          <a:endParaRPr lang="en-US"/>
        </a:p>
      </dgm:t>
    </dgm:pt>
    <dgm:pt modelId="{3F32518C-242C-4955-9872-F94D1A7AB722}" type="pres">
      <dgm:prSet presAssocID="{57B330E9-372C-468F-9EC1-2A0CFEB42F9F}" presName="linear" presStyleCnt="0">
        <dgm:presLayoutVars>
          <dgm:animLvl val="lvl"/>
          <dgm:resizeHandles val="exact"/>
        </dgm:presLayoutVars>
      </dgm:prSet>
      <dgm:spPr/>
    </dgm:pt>
    <dgm:pt modelId="{47C9691F-FE14-4A1F-A8B6-3F21C6C071D9}" type="pres">
      <dgm:prSet presAssocID="{048805A8-36FA-4C0C-BAAD-E48C24CA15E9}" presName="parentText" presStyleLbl="node1" presStyleIdx="0" presStyleCnt="2" custLinFactY="-33737" custLinFactNeighborY="-100000">
        <dgm:presLayoutVars>
          <dgm:chMax val="0"/>
          <dgm:bulletEnabled val="1"/>
        </dgm:presLayoutVars>
      </dgm:prSet>
      <dgm:spPr/>
    </dgm:pt>
    <dgm:pt modelId="{A6BE0AD4-1079-45FA-AF9D-08B280F82F3B}" type="pres">
      <dgm:prSet presAssocID="{BD1325C7-7857-43A0-BC14-291D2F754B79}" presName="spacer" presStyleCnt="0"/>
      <dgm:spPr/>
    </dgm:pt>
    <dgm:pt modelId="{31D53941-29FE-43DC-B817-777C8D9C862D}" type="pres">
      <dgm:prSet presAssocID="{C785C621-2C42-47D9-92D1-A29647E4B419}" presName="parentText" presStyleLbl="node1" presStyleIdx="1" presStyleCnt="2" custLinFactNeighborX="0" custLinFactNeighborY="-11470">
        <dgm:presLayoutVars>
          <dgm:chMax val="0"/>
          <dgm:bulletEnabled val="1"/>
        </dgm:presLayoutVars>
      </dgm:prSet>
      <dgm:spPr/>
    </dgm:pt>
    <dgm:pt modelId="{B1D5C8D0-766B-498F-82B5-D35DD0B1EE32}" type="pres">
      <dgm:prSet presAssocID="{C785C621-2C42-47D9-92D1-A29647E4B419}" presName="childText" presStyleLbl="revTx" presStyleIdx="0" presStyleCnt="1">
        <dgm:presLayoutVars>
          <dgm:bulletEnabled val="1"/>
        </dgm:presLayoutVars>
      </dgm:prSet>
      <dgm:spPr/>
    </dgm:pt>
  </dgm:ptLst>
  <dgm:cxnLst>
    <dgm:cxn modelId="{65404103-8531-4DB2-BE2E-6D0C892D4617}" srcId="{C785C621-2C42-47D9-92D1-A29647E4B419}" destId="{13C0F3EB-F299-4478-AD9A-D45D99F1FE40}" srcOrd="2" destOrd="0" parTransId="{F4504AA7-39F4-4734-93D9-354A3C9A72A4}" sibTransId="{47363C0A-FAA8-40F6-BDCA-36B21E55EA8E}"/>
    <dgm:cxn modelId="{5381F311-5172-42F7-83D3-A6C4B0EE2232}" srcId="{C785C621-2C42-47D9-92D1-A29647E4B419}" destId="{7568FD88-B2B3-4108-89F0-0DA0B3777464}" srcOrd="4" destOrd="0" parTransId="{F5087A43-B1A6-4C55-A868-477288CEAAAA}" sibTransId="{0EA52525-A2B2-4574-A1CF-A7AC78132AAC}"/>
    <dgm:cxn modelId="{9D1D661E-3BDC-4742-9F14-AD375478808C}" type="presOf" srcId="{C4EF67D5-27C1-4442-9C7C-16E2C72C575E}" destId="{B1D5C8D0-766B-498F-82B5-D35DD0B1EE32}" srcOrd="0" destOrd="0" presId="urn:microsoft.com/office/officeart/2005/8/layout/vList2"/>
    <dgm:cxn modelId="{1549E12B-4EFB-4923-9CFD-6948DDEA1637}" srcId="{C785C621-2C42-47D9-92D1-A29647E4B419}" destId="{F5FB28F2-6984-4138-B362-E879550BA432}" srcOrd="1" destOrd="0" parTransId="{4D2E722A-436F-49D9-8A6C-2340798CCC3D}" sibTransId="{CB05C110-B5B8-482C-BEFB-820A93ED97A2}"/>
    <dgm:cxn modelId="{F0496766-82C7-4E30-A7D3-0DE4420A8CA8}" srcId="{C785C621-2C42-47D9-92D1-A29647E4B419}" destId="{6570502E-2B9C-436E-BD4F-BB8DB6F820A7}" srcOrd="3" destOrd="0" parTransId="{AD8D719E-7B7C-4989-8B87-529851A57BFB}" sibTransId="{B2435772-3320-464C-BC35-22D04C222E95}"/>
    <dgm:cxn modelId="{8C7B6F6A-29C7-48BE-84E1-6EBCC57C066F}" srcId="{C785C621-2C42-47D9-92D1-A29647E4B419}" destId="{C4EF67D5-27C1-4442-9C7C-16E2C72C575E}" srcOrd="0" destOrd="0" parTransId="{1AC6667B-4ECF-47A5-9CF8-9400D0E2875D}" sibTransId="{7C876FB6-DF07-4A3E-9372-28B4D70D835F}"/>
    <dgm:cxn modelId="{7456C288-F1FC-4E58-8963-1088604CF7D5}" type="presOf" srcId="{7568FD88-B2B3-4108-89F0-0DA0B3777464}" destId="{B1D5C8D0-766B-498F-82B5-D35DD0B1EE32}" srcOrd="0" destOrd="4" presId="urn:microsoft.com/office/officeart/2005/8/layout/vList2"/>
    <dgm:cxn modelId="{DC563C89-7087-4D9C-8DBF-C32A280E051D}" type="presOf" srcId="{C785C621-2C42-47D9-92D1-A29647E4B419}" destId="{31D53941-29FE-43DC-B817-777C8D9C862D}" srcOrd="0" destOrd="0" presId="urn:microsoft.com/office/officeart/2005/8/layout/vList2"/>
    <dgm:cxn modelId="{DDD84F94-B356-4C2F-99C5-1569BBF49BDC}" type="presOf" srcId="{13C0F3EB-F299-4478-AD9A-D45D99F1FE40}" destId="{B1D5C8D0-766B-498F-82B5-D35DD0B1EE32}" srcOrd="0" destOrd="2" presId="urn:microsoft.com/office/officeart/2005/8/layout/vList2"/>
    <dgm:cxn modelId="{469D05A0-28EE-4170-9084-185F36E2462F}" type="presOf" srcId="{F5FB28F2-6984-4138-B362-E879550BA432}" destId="{B1D5C8D0-766B-498F-82B5-D35DD0B1EE32}" srcOrd="0" destOrd="1" presId="urn:microsoft.com/office/officeart/2005/8/layout/vList2"/>
    <dgm:cxn modelId="{DDEC64A1-0825-4BC7-B260-D8DC8BBF3540}" type="presOf" srcId="{6570502E-2B9C-436E-BD4F-BB8DB6F820A7}" destId="{B1D5C8D0-766B-498F-82B5-D35DD0B1EE32}" srcOrd="0" destOrd="3" presId="urn:microsoft.com/office/officeart/2005/8/layout/vList2"/>
    <dgm:cxn modelId="{670E65A2-3F8B-4968-9554-B86953B043B4}" type="presOf" srcId="{57B330E9-372C-468F-9EC1-2A0CFEB42F9F}" destId="{3F32518C-242C-4955-9872-F94D1A7AB722}" srcOrd="0" destOrd="0" presId="urn:microsoft.com/office/officeart/2005/8/layout/vList2"/>
    <dgm:cxn modelId="{459C49C6-3464-4E2D-8E02-3FBE54CF0276}" type="presOf" srcId="{048805A8-36FA-4C0C-BAAD-E48C24CA15E9}" destId="{47C9691F-FE14-4A1F-A8B6-3F21C6C071D9}" srcOrd="0" destOrd="0" presId="urn:microsoft.com/office/officeart/2005/8/layout/vList2"/>
    <dgm:cxn modelId="{2195E0D5-15ED-44C5-8C4C-E9386E09F0EB}" srcId="{57B330E9-372C-468F-9EC1-2A0CFEB42F9F}" destId="{048805A8-36FA-4C0C-BAAD-E48C24CA15E9}" srcOrd="0" destOrd="0" parTransId="{53DB2B8F-3F63-4BA8-87CD-49FDF124D7FE}" sibTransId="{BD1325C7-7857-43A0-BC14-291D2F754B79}"/>
    <dgm:cxn modelId="{0C2CEAE0-A262-49E9-B884-032B9B202C74}" srcId="{57B330E9-372C-468F-9EC1-2A0CFEB42F9F}" destId="{C785C621-2C42-47D9-92D1-A29647E4B419}" srcOrd="1" destOrd="0" parTransId="{5F96ECBF-9E55-420B-A281-B9D6C0B248E7}" sibTransId="{F46F13F9-ACCD-4F9C-BC4F-01EE8252CE01}"/>
    <dgm:cxn modelId="{3282F8F0-633C-492E-AB8F-68454F6840B4}" type="presParOf" srcId="{3F32518C-242C-4955-9872-F94D1A7AB722}" destId="{47C9691F-FE14-4A1F-A8B6-3F21C6C071D9}" srcOrd="0" destOrd="0" presId="urn:microsoft.com/office/officeart/2005/8/layout/vList2"/>
    <dgm:cxn modelId="{2B2C54D2-C430-4579-B90E-D8502D5BAEFF}" type="presParOf" srcId="{3F32518C-242C-4955-9872-F94D1A7AB722}" destId="{A6BE0AD4-1079-45FA-AF9D-08B280F82F3B}" srcOrd="1" destOrd="0" presId="urn:microsoft.com/office/officeart/2005/8/layout/vList2"/>
    <dgm:cxn modelId="{6AC6917B-3C9B-49D0-A82D-D6F351FD3B79}" type="presParOf" srcId="{3F32518C-242C-4955-9872-F94D1A7AB722}" destId="{31D53941-29FE-43DC-B817-777C8D9C862D}" srcOrd="2" destOrd="0" presId="urn:microsoft.com/office/officeart/2005/8/layout/vList2"/>
    <dgm:cxn modelId="{85386D46-8CA6-44A4-9AEB-207E2A834EAB}" type="presParOf" srcId="{3F32518C-242C-4955-9872-F94D1A7AB722}" destId="{B1D5C8D0-766B-498F-82B5-D35DD0B1EE3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87EEB-988C-4944-94D5-D6439C00A82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CB62FBF-71D5-4D32-B670-A7EAF1A3127E}">
      <dgm:prSet/>
      <dgm:spPr/>
      <dgm:t>
        <a:bodyPr/>
        <a:lstStyle/>
        <a:p>
          <a:r>
            <a:rPr lang="en-US" b="1" dirty="0">
              <a:solidFill>
                <a:srgbClr val="1D4971"/>
              </a:solidFill>
            </a:rPr>
            <a:t>International Students</a:t>
          </a:r>
          <a:endParaRPr lang="en-US" dirty="0">
            <a:solidFill>
              <a:srgbClr val="1D4971"/>
            </a:solidFill>
          </a:endParaRPr>
        </a:p>
      </dgm:t>
    </dgm:pt>
    <dgm:pt modelId="{8AFCC97F-FF61-432D-B41B-E41B6EE4D3A3}" type="parTrans" cxnId="{15978ADB-B2F2-40BD-A007-5A2FCE2E8941}">
      <dgm:prSet/>
      <dgm:spPr/>
      <dgm:t>
        <a:bodyPr/>
        <a:lstStyle/>
        <a:p>
          <a:endParaRPr lang="en-US"/>
        </a:p>
      </dgm:t>
    </dgm:pt>
    <dgm:pt modelId="{6A8B3491-0C96-40CA-AD3D-B4E89E03B851}" type="sibTrans" cxnId="{15978ADB-B2F2-40BD-A007-5A2FCE2E8941}">
      <dgm:prSet/>
      <dgm:spPr/>
      <dgm:t>
        <a:bodyPr/>
        <a:lstStyle/>
        <a:p>
          <a:endParaRPr lang="en-US"/>
        </a:p>
      </dgm:t>
    </dgm:pt>
    <dgm:pt modelId="{BF3E1985-FEFA-4EE2-85A3-6DA4FA72CB16}">
      <dgm:prSet/>
      <dgm:spPr/>
      <dgm:t>
        <a:bodyPr/>
        <a:lstStyle/>
        <a:p>
          <a:r>
            <a:rPr lang="en-US" b="1" dirty="0">
              <a:solidFill>
                <a:srgbClr val="1D4971"/>
              </a:solidFill>
            </a:rPr>
            <a:t>Rotary Fellowships </a:t>
          </a:r>
          <a:endParaRPr lang="en-US" dirty="0">
            <a:solidFill>
              <a:srgbClr val="1D4971"/>
            </a:solidFill>
          </a:endParaRPr>
        </a:p>
      </dgm:t>
    </dgm:pt>
    <dgm:pt modelId="{40CDE146-BE34-4EB9-B208-6F991F0DFA09}" type="parTrans" cxnId="{424FA0C4-E7E0-471C-B696-94F7C45F8F8C}">
      <dgm:prSet/>
      <dgm:spPr/>
      <dgm:t>
        <a:bodyPr/>
        <a:lstStyle/>
        <a:p>
          <a:endParaRPr lang="en-US"/>
        </a:p>
      </dgm:t>
    </dgm:pt>
    <dgm:pt modelId="{83E3B93E-90F5-4F69-BD90-9073EE1EDE5A}" type="sibTrans" cxnId="{424FA0C4-E7E0-471C-B696-94F7C45F8F8C}">
      <dgm:prSet/>
      <dgm:spPr/>
      <dgm:t>
        <a:bodyPr/>
        <a:lstStyle/>
        <a:p>
          <a:endParaRPr lang="en-US"/>
        </a:p>
      </dgm:t>
    </dgm:pt>
    <dgm:pt modelId="{802CB0A3-7E09-48A7-A91E-4CD62ABBA853}">
      <dgm:prSet/>
      <dgm:spPr/>
      <dgm:t>
        <a:bodyPr/>
        <a:lstStyle/>
        <a:p>
          <a:r>
            <a:rPr lang="en-US" b="1" dirty="0">
              <a:solidFill>
                <a:srgbClr val="1D4971"/>
              </a:solidFill>
            </a:rPr>
            <a:t>Community Core Group </a:t>
          </a:r>
          <a:endParaRPr lang="en-US" dirty="0">
            <a:solidFill>
              <a:srgbClr val="1D4971"/>
            </a:solidFill>
          </a:endParaRPr>
        </a:p>
      </dgm:t>
    </dgm:pt>
    <dgm:pt modelId="{90716FD6-DC73-4F91-8B91-043D7940FED1}" type="parTrans" cxnId="{311568F6-3771-4A24-A7A2-F129BDD512D5}">
      <dgm:prSet/>
      <dgm:spPr/>
      <dgm:t>
        <a:bodyPr/>
        <a:lstStyle/>
        <a:p>
          <a:endParaRPr lang="en-US"/>
        </a:p>
      </dgm:t>
    </dgm:pt>
    <dgm:pt modelId="{85923EEF-09E7-4208-B5EB-CC57732E3B98}" type="sibTrans" cxnId="{311568F6-3771-4A24-A7A2-F129BDD512D5}">
      <dgm:prSet/>
      <dgm:spPr/>
      <dgm:t>
        <a:bodyPr/>
        <a:lstStyle/>
        <a:p>
          <a:endParaRPr lang="en-US"/>
        </a:p>
      </dgm:t>
    </dgm:pt>
    <dgm:pt modelId="{B91B4085-62CF-4AC2-939B-AC6FA0007C9D}">
      <dgm:prSet/>
      <dgm:spPr/>
      <dgm:t>
        <a:bodyPr/>
        <a:lstStyle/>
        <a:p>
          <a:r>
            <a:rPr lang="en-US" b="1" dirty="0">
              <a:solidFill>
                <a:srgbClr val="1D4971"/>
              </a:solidFill>
            </a:rPr>
            <a:t>Peace Fellows</a:t>
          </a:r>
          <a:endParaRPr lang="en-US" dirty="0">
            <a:solidFill>
              <a:srgbClr val="1D4971"/>
            </a:solidFill>
          </a:endParaRPr>
        </a:p>
      </dgm:t>
    </dgm:pt>
    <dgm:pt modelId="{FCD0039C-C306-4567-9FA3-D968FFCBCF50}" type="parTrans" cxnId="{55724DC0-9689-4DC1-9FB3-22F2BF8429DF}">
      <dgm:prSet/>
      <dgm:spPr/>
      <dgm:t>
        <a:bodyPr/>
        <a:lstStyle/>
        <a:p>
          <a:endParaRPr lang="en-US"/>
        </a:p>
      </dgm:t>
    </dgm:pt>
    <dgm:pt modelId="{936CB38E-A66A-40FD-8BF2-9A3C4BE09669}" type="sibTrans" cxnId="{55724DC0-9689-4DC1-9FB3-22F2BF8429DF}">
      <dgm:prSet/>
      <dgm:spPr/>
      <dgm:t>
        <a:bodyPr/>
        <a:lstStyle/>
        <a:p>
          <a:endParaRPr lang="en-US"/>
        </a:p>
      </dgm:t>
    </dgm:pt>
    <dgm:pt modelId="{EFF8DD01-AD31-4884-BB32-7A79CD91B6CB}">
      <dgm:prSet/>
      <dgm:spPr/>
      <dgm:t>
        <a:bodyPr/>
        <a:lstStyle/>
        <a:p>
          <a:r>
            <a:rPr lang="en-US" b="1" dirty="0">
              <a:solidFill>
                <a:srgbClr val="1D4971"/>
              </a:solidFill>
            </a:rPr>
            <a:t>Habitat For Humanity</a:t>
          </a:r>
          <a:endParaRPr lang="en-US" dirty="0">
            <a:solidFill>
              <a:srgbClr val="1D4971"/>
            </a:solidFill>
          </a:endParaRPr>
        </a:p>
      </dgm:t>
    </dgm:pt>
    <dgm:pt modelId="{681A5879-E8A7-42EB-A692-74EF5C124688}" type="parTrans" cxnId="{55CCE0A4-6A52-412F-9763-C39E44FC5CD1}">
      <dgm:prSet/>
      <dgm:spPr/>
      <dgm:t>
        <a:bodyPr/>
        <a:lstStyle/>
        <a:p>
          <a:endParaRPr lang="en-US"/>
        </a:p>
      </dgm:t>
    </dgm:pt>
    <dgm:pt modelId="{08264A47-08A3-49DC-9D94-01B0F73CC769}" type="sibTrans" cxnId="{55CCE0A4-6A52-412F-9763-C39E44FC5CD1}">
      <dgm:prSet/>
      <dgm:spPr/>
      <dgm:t>
        <a:bodyPr/>
        <a:lstStyle/>
        <a:p>
          <a:endParaRPr lang="en-US"/>
        </a:p>
      </dgm:t>
    </dgm:pt>
    <dgm:pt modelId="{176E7BAD-5595-4968-AC94-02D903092CE0}" type="pres">
      <dgm:prSet presAssocID="{D5E87EEB-988C-4944-94D5-D6439C00A827}" presName="hierChild1" presStyleCnt="0">
        <dgm:presLayoutVars>
          <dgm:chPref val="1"/>
          <dgm:dir/>
          <dgm:animOne val="branch"/>
          <dgm:animLvl val="lvl"/>
          <dgm:resizeHandles/>
        </dgm:presLayoutVars>
      </dgm:prSet>
      <dgm:spPr/>
    </dgm:pt>
    <dgm:pt modelId="{CD9DD538-64FF-4423-9D5C-9F70381274E4}" type="pres">
      <dgm:prSet presAssocID="{ACB62FBF-71D5-4D32-B670-A7EAF1A3127E}" presName="hierRoot1" presStyleCnt="0"/>
      <dgm:spPr/>
    </dgm:pt>
    <dgm:pt modelId="{F0B182E7-8F88-4CA0-8033-2316B7D4D0F1}" type="pres">
      <dgm:prSet presAssocID="{ACB62FBF-71D5-4D32-B670-A7EAF1A3127E}" presName="composite" presStyleCnt="0"/>
      <dgm:spPr/>
    </dgm:pt>
    <dgm:pt modelId="{8CC0B250-E6C4-4542-8450-6A44DD382B04}" type="pres">
      <dgm:prSet presAssocID="{ACB62FBF-71D5-4D32-B670-A7EAF1A3127E}" presName="background" presStyleLbl="node0" presStyleIdx="0" presStyleCnt="5"/>
      <dgm:spPr/>
    </dgm:pt>
    <dgm:pt modelId="{2381DE3A-6F81-42B1-9697-7D3A897D18F9}" type="pres">
      <dgm:prSet presAssocID="{ACB62FBF-71D5-4D32-B670-A7EAF1A3127E}" presName="text" presStyleLbl="fgAcc0" presStyleIdx="0" presStyleCnt="5">
        <dgm:presLayoutVars>
          <dgm:chPref val="3"/>
        </dgm:presLayoutVars>
      </dgm:prSet>
      <dgm:spPr/>
    </dgm:pt>
    <dgm:pt modelId="{FFFA8DAF-4A70-4914-A5A8-8AA833ADA4AF}" type="pres">
      <dgm:prSet presAssocID="{ACB62FBF-71D5-4D32-B670-A7EAF1A3127E}" presName="hierChild2" presStyleCnt="0"/>
      <dgm:spPr/>
    </dgm:pt>
    <dgm:pt modelId="{A006FD93-348C-4D5A-AA26-DD2399EE2E01}" type="pres">
      <dgm:prSet presAssocID="{BF3E1985-FEFA-4EE2-85A3-6DA4FA72CB16}" presName="hierRoot1" presStyleCnt="0"/>
      <dgm:spPr/>
    </dgm:pt>
    <dgm:pt modelId="{86957055-98B1-423E-88D6-54696D6E6762}" type="pres">
      <dgm:prSet presAssocID="{BF3E1985-FEFA-4EE2-85A3-6DA4FA72CB16}" presName="composite" presStyleCnt="0"/>
      <dgm:spPr/>
    </dgm:pt>
    <dgm:pt modelId="{9B52E49D-C059-4345-8487-285631C07636}" type="pres">
      <dgm:prSet presAssocID="{BF3E1985-FEFA-4EE2-85A3-6DA4FA72CB16}" presName="background" presStyleLbl="node0" presStyleIdx="1" presStyleCnt="5"/>
      <dgm:spPr/>
    </dgm:pt>
    <dgm:pt modelId="{31BA3E38-9C01-482C-BF53-3B7CEE9EC1E0}" type="pres">
      <dgm:prSet presAssocID="{BF3E1985-FEFA-4EE2-85A3-6DA4FA72CB16}" presName="text" presStyleLbl="fgAcc0" presStyleIdx="1" presStyleCnt="5">
        <dgm:presLayoutVars>
          <dgm:chPref val="3"/>
        </dgm:presLayoutVars>
      </dgm:prSet>
      <dgm:spPr/>
    </dgm:pt>
    <dgm:pt modelId="{EE183A75-E73C-40CF-A9AF-20996827B6DB}" type="pres">
      <dgm:prSet presAssocID="{BF3E1985-FEFA-4EE2-85A3-6DA4FA72CB16}" presName="hierChild2" presStyleCnt="0"/>
      <dgm:spPr/>
    </dgm:pt>
    <dgm:pt modelId="{E32E2FD2-01C4-4556-BA09-179EFC65249C}" type="pres">
      <dgm:prSet presAssocID="{802CB0A3-7E09-48A7-A91E-4CD62ABBA853}" presName="hierRoot1" presStyleCnt="0"/>
      <dgm:spPr/>
    </dgm:pt>
    <dgm:pt modelId="{6A2DFF47-69C8-4CE2-B163-34D7C2A408B4}" type="pres">
      <dgm:prSet presAssocID="{802CB0A3-7E09-48A7-A91E-4CD62ABBA853}" presName="composite" presStyleCnt="0"/>
      <dgm:spPr/>
    </dgm:pt>
    <dgm:pt modelId="{2AF2CDFB-1DCE-49C0-853E-7217A87385A8}" type="pres">
      <dgm:prSet presAssocID="{802CB0A3-7E09-48A7-A91E-4CD62ABBA853}" presName="background" presStyleLbl="node0" presStyleIdx="2" presStyleCnt="5"/>
      <dgm:spPr/>
    </dgm:pt>
    <dgm:pt modelId="{0C163801-E829-4E46-83D9-8ADDF904E503}" type="pres">
      <dgm:prSet presAssocID="{802CB0A3-7E09-48A7-A91E-4CD62ABBA853}" presName="text" presStyleLbl="fgAcc0" presStyleIdx="2" presStyleCnt="5">
        <dgm:presLayoutVars>
          <dgm:chPref val="3"/>
        </dgm:presLayoutVars>
      </dgm:prSet>
      <dgm:spPr/>
    </dgm:pt>
    <dgm:pt modelId="{683E1E6B-5EDD-43DC-8D05-2AB6A241267B}" type="pres">
      <dgm:prSet presAssocID="{802CB0A3-7E09-48A7-A91E-4CD62ABBA853}" presName="hierChild2" presStyleCnt="0"/>
      <dgm:spPr/>
    </dgm:pt>
    <dgm:pt modelId="{522794FD-7441-4131-A13D-214BB494D17A}" type="pres">
      <dgm:prSet presAssocID="{B91B4085-62CF-4AC2-939B-AC6FA0007C9D}" presName="hierRoot1" presStyleCnt="0"/>
      <dgm:spPr/>
    </dgm:pt>
    <dgm:pt modelId="{29CD5A7A-2325-432B-8F78-68D63D36294A}" type="pres">
      <dgm:prSet presAssocID="{B91B4085-62CF-4AC2-939B-AC6FA0007C9D}" presName="composite" presStyleCnt="0"/>
      <dgm:spPr/>
    </dgm:pt>
    <dgm:pt modelId="{283732BC-ADBA-48E1-9353-FC5700967591}" type="pres">
      <dgm:prSet presAssocID="{B91B4085-62CF-4AC2-939B-AC6FA0007C9D}" presName="background" presStyleLbl="node0" presStyleIdx="3" presStyleCnt="5"/>
      <dgm:spPr/>
    </dgm:pt>
    <dgm:pt modelId="{3C0166D9-E626-4385-9C25-62E52B614631}" type="pres">
      <dgm:prSet presAssocID="{B91B4085-62CF-4AC2-939B-AC6FA0007C9D}" presName="text" presStyleLbl="fgAcc0" presStyleIdx="3" presStyleCnt="5">
        <dgm:presLayoutVars>
          <dgm:chPref val="3"/>
        </dgm:presLayoutVars>
      </dgm:prSet>
      <dgm:spPr/>
    </dgm:pt>
    <dgm:pt modelId="{0DB2E69F-ABA7-4619-AD4C-919C8FE0DFCD}" type="pres">
      <dgm:prSet presAssocID="{B91B4085-62CF-4AC2-939B-AC6FA0007C9D}" presName="hierChild2" presStyleCnt="0"/>
      <dgm:spPr/>
    </dgm:pt>
    <dgm:pt modelId="{6A09EF69-BE3C-4F0A-B83E-2D45D5A517AA}" type="pres">
      <dgm:prSet presAssocID="{EFF8DD01-AD31-4884-BB32-7A79CD91B6CB}" presName="hierRoot1" presStyleCnt="0"/>
      <dgm:spPr/>
    </dgm:pt>
    <dgm:pt modelId="{12D1574F-4882-4282-A7EE-10B0AC5E8E31}" type="pres">
      <dgm:prSet presAssocID="{EFF8DD01-AD31-4884-BB32-7A79CD91B6CB}" presName="composite" presStyleCnt="0"/>
      <dgm:spPr/>
    </dgm:pt>
    <dgm:pt modelId="{1FCAAE68-076E-4174-B7C5-22960F6635F9}" type="pres">
      <dgm:prSet presAssocID="{EFF8DD01-AD31-4884-BB32-7A79CD91B6CB}" presName="background" presStyleLbl="node0" presStyleIdx="4" presStyleCnt="5"/>
      <dgm:spPr/>
    </dgm:pt>
    <dgm:pt modelId="{11487D97-EA5B-413D-B529-B3D97E96973D}" type="pres">
      <dgm:prSet presAssocID="{EFF8DD01-AD31-4884-BB32-7A79CD91B6CB}" presName="text" presStyleLbl="fgAcc0" presStyleIdx="4" presStyleCnt="5">
        <dgm:presLayoutVars>
          <dgm:chPref val="3"/>
        </dgm:presLayoutVars>
      </dgm:prSet>
      <dgm:spPr/>
    </dgm:pt>
    <dgm:pt modelId="{764DAEA8-8B49-4E98-BC17-4EF7EE4C54D1}" type="pres">
      <dgm:prSet presAssocID="{EFF8DD01-AD31-4884-BB32-7A79CD91B6CB}" presName="hierChild2" presStyleCnt="0"/>
      <dgm:spPr/>
    </dgm:pt>
  </dgm:ptLst>
  <dgm:cxnLst>
    <dgm:cxn modelId="{17EEB417-5854-48BD-B757-DEEB2764FD56}" type="presOf" srcId="{B91B4085-62CF-4AC2-939B-AC6FA0007C9D}" destId="{3C0166D9-E626-4385-9C25-62E52B614631}" srcOrd="0" destOrd="0" presId="urn:microsoft.com/office/officeart/2005/8/layout/hierarchy1"/>
    <dgm:cxn modelId="{CD4AD51B-B2D0-48FE-98FF-7EF8E705EC95}" type="presOf" srcId="{D5E87EEB-988C-4944-94D5-D6439C00A827}" destId="{176E7BAD-5595-4968-AC94-02D903092CE0}" srcOrd="0" destOrd="0" presId="urn:microsoft.com/office/officeart/2005/8/layout/hierarchy1"/>
    <dgm:cxn modelId="{F4410841-41EA-471F-9705-86E0D3320C34}" type="presOf" srcId="{EFF8DD01-AD31-4884-BB32-7A79CD91B6CB}" destId="{11487D97-EA5B-413D-B529-B3D97E96973D}" srcOrd="0" destOrd="0" presId="urn:microsoft.com/office/officeart/2005/8/layout/hierarchy1"/>
    <dgm:cxn modelId="{55CCE0A4-6A52-412F-9763-C39E44FC5CD1}" srcId="{D5E87EEB-988C-4944-94D5-D6439C00A827}" destId="{EFF8DD01-AD31-4884-BB32-7A79CD91B6CB}" srcOrd="4" destOrd="0" parTransId="{681A5879-E8A7-42EB-A692-74EF5C124688}" sibTransId="{08264A47-08A3-49DC-9D94-01B0F73CC769}"/>
    <dgm:cxn modelId="{22407AA5-201F-4551-ADE3-BF88F4B52961}" type="presOf" srcId="{BF3E1985-FEFA-4EE2-85A3-6DA4FA72CB16}" destId="{31BA3E38-9C01-482C-BF53-3B7CEE9EC1E0}" srcOrd="0" destOrd="0" presId="urn:microsoft.com/office/officeart/2005/8/layout/hierarchy1"/>
    <dgm:cxn modelId="{55724DC0-9689-4DC1-9FB3-22F2BF8429DF}" srcId="{D5E87EEB-988C-4944-94D5-D6439C00A827}" destId="{B91B4085-62CF-4AC2-939B-AC6FA0007C9D}" srcOrd="3" destOrd="0" parTransId="{FCD0039C-C306-4567-9FA3-D968FFCBCF50}" sibTransId="{936CB38E-A66A-40FD-8BF2-9A3C4BE09669}"/>
    <dgm:cxn modelId="{424FA0C4-E7E0-471C-B696-94F7C45F8F8C}" srcId="{D5E87EEB-988C-4944-94D5-D6439C00A827}" destId="{BF3E1985-FEFA-4EE2-85A3-6DA4FA72CB16}" srcOrd="1" destOrd="0" parTransId="{40CDE146-BE34-4EB9-B208-6F991F0DFA09}" sibTransId="{83E3B93E-90F5-4F69-BD90-9073EE1EDE5A}"/>
    <dgm:cxn modelId="{15978ADB-B2F2-40BD-A007-5A2FCE2E8941}" srcId="{D5E87EEB-988C-4944-94D5-D6439C00A827}" destId="{ACB62FBF-71D5-4D32-B670-A7EAF1A3127E}" srcOrd="0" destOrd="0" parTransId="{8AFCC97F-FF61-432D-B41B-E41B6EE4D3A3}" sibTransId="{6A8B3491-0C96-40CA-AD3D-B4E89E03B851}"/>
    <dgm:cxn modelId="{53F81EED-9D2D-4137-9862-E2A382C8D2BF}" type="presOf" srcId="{802CB0A3-7E09-48A7-A91E-4CD62ABBA853}" destId="{0C163801-E829-4E46-83D9-8ADDF904E503}" srcOrd="0" destOrd="0" presId="urn:microsoft.com/office/officeart/2005/8/layout/hierarchy1"/>
    <dgm:cxn modelId="{311568F6-3771-4A24-A7A2-F129BDD512D5}" srcId="{D5E87EEB-988C-4944-94D5-D6439C00A827}" destId="{802CB0A3-7E09-48A7-A91E-4CD62ABBA853}" srcOrd="2" destOrd="0" parTransId="{90716FD6-DC73-4F91-8B91-043D7940FED1}" sibTransId="{85923EEF-09E7-4208-B5EB-CC57732E3B98}"/>
    <dgm:cxn modelId="{65F5A2FF-241B-4C8D-AECD-806D6B49CC18}" type="presOf" srcId="{ACB62FBF-71D5-4D32-B670-A7EAF1A3127E}" destId="{2381DE3A-6F81-42B1-9697-7D3A897D18F9}" srcOrd="0" destOrd="0" presId="urn:microsoft.com/office/officeart/2005/8/layout/hierarchy1"/>
    <dgm:cxn modelId="{EB523FB8-C793-4017-925B-9091BE4AC848}" type="presParOf" srcId="{176E7BAD-5595-4968-AC94-02D903092CE0}" destId="{CD9DD538-64FF-4423-9D5C-9F70381274E4}" srcOrd="0" destOrd="0" presId="urn:microsoft.com/office/officeart/2005/8/layout/hierarchy1"/>
    <dgm:cxn modelId="{67122616-6E07-43BB-BDEE-D3E73DC1CC65}" type="presParOf" srcId="{CD9DD538-64FF-4423-9D5C-9F70381274E4}" destId="{F0B182E7-8F88-4CA0-8033-2316B7D4D0F1}" srcOrd="0" destOrd="0" presId="urn:microsoft.com/office/officeart/2005/8/layout/hierarchy1"/>
    <dgm:cxn modelId="{DC554C7D-932D-466E-AB4C-D0021C30BC8F}" type="presParOf" srcId="{F0B182E7-8F88-4CA0-8033-2316B7D4D0F1}" destId="{8CC0B250-E6C4-4542-8450-6A44DD382B04}" srcOrd="0" destOrd="0" presId="urn:microsoft.com/office/officeart/2005/8/layout/hierarchy1"/>
    <dgm:cxn modelId="{7B4C8C64-97FD-4965-80B8-5440F6665258}" type="presParOf" srcId="{F0B182E7-8F88-4CA0-8033-2316B7D4D0F1}" destId="{2381DE3A-6F81-42B1-9697-7D3A897D18F9}" srcOrd="1" destOrd="0" presId="urn:microsoft.com/office/officeart/2005/8/layout/hierarchy1"/>
    <dgm:cxn modelId="{1234D927-8A76-4FCB-BFEE-D1DCCD8D55C2}" type="presParOf" srcId="{CD9DD538-64FF-4423-9D5C-9F70381274E4}" destId="{FFFA8DAF-4A70-4914-A5A8-8AA833ADA4AF}" srcOrd="1" destOrd="0" presId="urn:microsoft.com/office/officeart/2005/8/layout/hierarchy1"/>
    <dgm:cxn modelId="{DB2B029C-EB25-444B-B7E6-F95808AB2F34}" type="presParOf" srcId="{176E7BAD-5595-4968-AC94-02D903092CE0}" destId="{A006FD93-348C-4D5A-AA26-DD2399EE2E01}" srcOrd="1" destOrd="0" presId="urn:microsoft.com/office/officeart/2005/8/layout/hierarchy1"/>
    <dgm:cxn modelId="{040E7A61-7FD8-4B68-8506-3D09006909C9}" type="presParOf" srcId="{A006FD93-348C-4D5A-AA26-DD2399EE2E01}" destId="{86957055-98B1-423E-88D6-54696D6E6762}" srcOrd="0" destOrd="0" presId="urn:microsoft.com/office/officeart/2005/8/layout/hierarchy1"/>
    <dgm:cxn modelId="{E86C2001-C1AC-4B5E-A6B6-6FDDF2F79EBD}" type="presParOf" srcId="{86957055-98B1-423E-88D6-54696D6E6762}" destId="{9B52E49D-C059-4345-8487-285631C07636}" srcOrd="0" destOrd="0" presId="urn:microsoft.com/office/officeart/2005/8/layout/hierarchy1"/>
    <dgm:cxn modelId="{2C5C971C-3FF2-45C7-81A0-953F3745BB14}" type="presParOf" srcId="{86957055-98B1-423E-88D6-54696D6E6762}" destId="{31BA3E38-9C01-482C-BF53-3B7CEE9EC1E0}" srcOrd="1" destOrd="0" presId="urn:microsoft.com/office/officeart/2005/8/layout/hierarchy1"/>
    <dgm:cxn modelId="{6B062E6E-99A2-4FD9-B00D-9FA9D368A97F}" type="presParOf" srcId="{A006FD93-348C-4D5A-AA26-DD2399EE2E01}" destId="{EE183A75-E73C-40CF-A9AF-20996827B6DB}" srcOrd="1" destOrd="0" presId="urn:microsoft.com/office/officeart/2005/8/layout/hierarchy1"/>
    <dgm:cxn modelId="{5850CBE6-F140-4F9D-BEC4-4EFE91095DE4}" type="presParOf" srcId="{176E7BAD-5595-4968-AC94-02D903092CE0}" destId="{E32E2FD2-01C4-4556-BA09-179EFC65249C}" srcOrd="2" destOrd="0" presId="urn:microsoft.com/office/officeart/2005/8/layout/hierarchy1"/>
    <dgm:cxn modelId="{138C9202-57B2-42CA-B4B6-9360706DAE77}" type="presParOf" srcId="{E32E2FD2-01C4-4556-BA09-179EFC65249C}" destId="{6A2DFF47-69C8-4CE2-B163-34D7C2A408B4}" srcOrd="0" destOrd="0" presId="urn:microsoft.com/office/officeart/2005/8/layout/hierarchy1"/>
    <dgm:cxn modelId="{1D5E316D-195F-4EAF-9C9C-3858368FD1B1}" type="presParOf" srcId="{6A2DFF47-69C8-4CE2-B163-34D7C2A408B4}" destId="{2AF2CDFB-1DCE-49C0-853E-7217A87385A8}" srcOrd="0" destOrd="0" presId="urn:microsoft.com/office/officeart/2005/8/layout/hierarchy1"/>
    <dgm:cxn modelId="{5A2EE87B-F577-4647-AD9D-6FD07763E386}" type="presParOf" srcId="{6A2DFF47-69C8-4CE2-B163-34D7C2A408B4}" destId="{0C163801-E829-4E46-83D9-8ADDF904E503}" srcOrd="1" destOrd="0" presId="urn:microsoft.com/office/officeart/2005/8/layout/hierarchy1"/>
    <dgm:cxn modelId="{652C49AC-208D-4D4B-8EFE-B86E59178EEF}" type="presParOf" srcId="{E32E2FD2-01C4-4556-BA09-179EFC65249C}" destId="{683E1E6B-5EDD-43DC-8D05-2AB6A241267B}" srcOrd="1" destOrd="0" presId="urn:microsoft.com/office/officeart/2005/8/layout/hierarchy1"/>
    <dgm:cxn modelId="{BC808CC5-CB9A-4824-9E6B-0D93C9864956}" type="presParOf" srcId="{176E7BAD-5595-4968-AC94-02D903092CE0}" destId="{522794FD-7441-4131-A13D-214BB494D17A}" srcOrd="3" destOrd="0" presId="urn:microsoft.com/office/officeart/2005/8/layout/hierarchy1"/>
    <dgm:cxn modelId="{4078D6EB-0897-446A-B42F-8B27391124F4}" type="presParOf" srcId="{522794FD-7441-4131-A13D-214BB494D17A}" destId="{29CD5A7A-2325-432B-8F78-68D63D36294A}" srcOrd="0" destOrd="0" presId="urn:microsoft.com/office/officeart/2005/8/layout/hierarchy1"/>
    <dgm:cxn modelId="{55D1AF11-AC87-4E4D-93F2-42FF29FA5C44}" type="presParOf" srcId="{29CD5A7A-2325-432B-8F78-68D63D36294A}" destId="{283732BC-ADBA-48E1-9353-FC5700967591}" srcOrd="0" destOrd="0" presId="urn:microsoft.com/office/officeart/2005/8/layout/hierarchy1"/>
    <dgm:cxn modelId="{430FE05A-89ED-45D1-8A51-4FD184BBDF1E}" type="presParOf" srcId="{29CD5A7A-2325-432B-8F78-68D63D36294A}" destId="{3C0166D9-E626-4385-9C25-62E52B614631}" srcOrd="1" destOrd="0" presId="urn:microsoft.com/office/officeart/2005/8/layout/hierarchy1"/>
    <dgm:cxn modelId="{A328893E-0D90-4897-8D59-47E4AF0C09C5}" type="presParOf" srcId="{522794FD-7441-4131-A13D-214BB494D17A}" destId="{0DB2E69F-ABA7-4619-AD4C-919C8FE0DFCD}" srcOrd="1" destOrd="0" presId="urn:microsoft.com/office/officeart/2005/8/layout/hierarchy1"/>
    <dgm:cxn modelId="{126CE9BF-C889-4A73-A360-D1D06F4D4AF8}" type="presParOf" srcId="{176E7BAD-5595-4968-AC94-02D903092CE0}" destId="{6A09EF69-BE3C-4F0A-B83E-2D45D5A517AA}" srcOrd="4" destOrd="0" presId="urn:microsoft.com/office/officeart/2005/8/layout/hierarchy1"/>
    <dgm:cxn modelId="{A6467636-A74D-48B7-974A-4BE7D93A00A3}" type="presParOf" srcId="{6A09EF69-BE3C-4F0A-B83E-2D45D5A517AA}" destId="{12D1574F-4882-4282-A7EE-10B0AC5E8E31}" srcOrd="0" destOrd="0" presId="urn:microsoft.com/office/officeart/2005/8/layout/hierarchy1"/>
    <dgm:cxn modelId="{A0B652E9-B50B-4E3D-A6A8-E10FBA367C4D}" type="presParOf" srcId="{12D1574F-4882-4282-A7EE-10B0AC5E8E31}" destId="{1FCAAE68-076E-4174-B7C5-22960F6635F9}" srcOrd="0" destOrd="0" presId="urn:microsoft.com/office/officeart/2005/8/layout/hierarchy1"/>
    <dgm:cxn modelId="{26F2C8D6-E946-461D-B0BF-A61F5ABC1B3C}" type="presParOf" srcId="{12D1574F-4882-4282-A7EE-10B0AC5E8E31}" destId="{11487D97-EA5B-413D-B529-B3D97E96973D}" srcOrd="1" destOrd="0" presId="urn:microsoft.com/office/officeart/2005/8/layout/hierarchy1"/>
    <dgm:cxn modelId="{D62B3186-9E82-4A1A-AF90-456E8809E2C8}" type="presParOf" srcId="{6A09EF69-BE3C-4F0A-B83E-2D45D5A517AA}" destId="{764DAEA8-8B49-4E98-BC17-4EF7EE4C54D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49301F-4003-46A6-93F5-64150544E2D2}"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FB47AB73-E5AE-40FE-9137-7175B0A18257}">
      <dgm:prSet custT="1"/>
      <dgm:spPr>
        <a:solidFill>
          <a:srgbClr val="FFC000"/>
        </a:solidFill>
      </dgm:spPr>
      <dgm:t>
        <a:bodyPr/>
        <a:lstStyle/>
        <a:p>
          <a:r>
            <a:rPr lang="en-US" sz="1800" b="1" dirty="0">
              <a:solidFill>
                <a:srgbClr val="1D4971"/>
              </a:solidFill>
            </a:rPr>
            <a:t>Multi-club Grants and Projects</a:t>
          </a:r>
        </a:p>
      </dgm:t>
    </dgm:pt>
    <dgm:pt modelId="{CA0163F5-FFCC-4D1F-A3FE-1167BA973763}" type="parTrans" cxnId="{C73D275A-CB12-4568-8DA0-2DD3F58E72AE}">
      <dgm:prSet/>
      <dgm:spPr/>
      <dgm:t>
        <a:bodyPr/>
        <a:lstStyle/>
        <a:p>
          <a:endParaRPr lang="en-US"/>
        </a:p>
      </dgm:t>
    </dgm:pt>
    <dgm:pt modelId="{262A7616-A64B-4D6A-BDC1-0B0D0A33A1A4}" type="sibTrans" cxnId="{C73D275A-CB12-4568-8DA0-2DD3F58E72AE}">
      <dgm:prSet/>
      <dgm:spPr/>
      <dgm:t>
        <a:bodyPr/>
        <a:lstStyle/>
        <a:p>
          <a:endParaRPr lang="en-US"/>
        </a:p>
      </dgm:t>
    </dgm:pt>
    <dgm:pt modelId="{CCF443D6-B329-4CD0-BD06-08C76BE70586}">
      <dgm:prSet custT="1"/>
      <dgm:spPr>
        <a:solidFill>
          <a:srgbClr val="FFC000"/>
        </a:solidFill>
      </dgm:spPr>
      <dgm:t>
        <a:bodyPr/>
        <a:lstStyle/>
        <a:p>
          <a:r>
            <a:rPr lang="en-US" sz="1600" b="1" dirty="0">
              <a:solidFill>
                <a:srgbClr val="1D4971"/>
              </a:solidFill>
            </a:rPr>
            <a:t>Tie project into visiting international visitors like VTT</a:t>
          </a:r>
        </a:p>
      </dgm:t>
    </dgm:pt>
    <dgm:pt modelId="{33A0AB6D-9872-46BD-B092-C41E226270EC}" type="parTrans" cxnId="{046AEAE3-28ED-4C2D-AD36-A4C3F0153128}">
      <dgm:prSet/>
      <dgm:spPr/>
      <dgm:t>
        <a:bodyPr/>
        <a:lstStyle/>
        <a:p>
          <a:endParaRPr lang="en-US"/>
        </a:p>
      </dgm:t>
    </dgm:pt>
    <dgm:pt modelId="{7355FF03-5353-4837-B46D-02B56F5AD734}" type="sibTrans" cxnId="{046AEAE3-28ED-4C2D-AD36-A4C3F0153128}">
      <dgm:prSet/>
      <dgm:spPr/>
      <dgm:t>
        <a:bodyPr/>
        <a:lstStyle/>
        <a:p>
          <a:endParaRPr lang="en-US"/>
        </a:p>
      </dgm:t>
    </dgm:pt>
    <dgm:pt modelId="{9247F92E-69B0-4A93-8FE2-D21740640FEA}">
      <dgm:prSet custT="1"/>
      <dgm:spPr>
        <a:solidFill>
          <a:srgbClr val="FFC000"/>
        </a:solidFill>
      </dgm:spPr>
      <dgm:t>
        <a:bodyPr/>
        <a:lstStyle/>
        <a:p>
          <a:r>
            <a:rPr lang="en-US" sz="1800" b="1" dirty="0">
              <a:solidFill>
                <a:srgbClr val="1D4971"/>
              </a:solidFill>
            </a:rPr>
            <a:t>Friend-ship Ex-changes</a:t>
          </a:r>
        </a:p>
      </dgm:t>
    </dgm:pt>
    <dgm:pt modelId="{D1D1EA2F-7324-43F9-A96C-64CBFDECC231}" type="parTrans" cxnId="{BF7808ED-51C7-4554-A4C0-B720EBAB0229}">
      <dgm:prSet/>
      <dgm:spPr/>
      <dgm:t>
        <a:bodyPr/>
        <a:lstStyle/>
        <a:p>
          <a:endParaRPr lang="en-US"/>
        </a:p>
      </dgm:t>
    </dgm:pt>
    <dgm:pt modelId="{68039140-DB4D-4175-AA6F-9920EC5C1C79}" type="sibTrans" cxnId="{BF7808ED-51C7-4554-A4C0-B720EBAB0229}">
      <dgm:prSet/>
      <dgm:spPr/>
      <dgm:t>
        <a:bodyPr/>
        <a:lstStyle/>
        <a:p>
          <a:endParaRPr lang="en-US"/>
        </a:p>
      </dgm:t>
    </dgm:pt>
    <dgm:pt modelId="{6B8DF880-E3D8-498D-BDBF-EABEE9C0214A}">
      <dgm:prSet custT="1"/>
      <dgm:spPr>
        <a:solidFill>
          <a:srgbClr val="FFC000"/>
        </a:solidFill>
      </dgm:spPr>
      <dgm:t>
        <a:bodyPr/>
        <a:lstStyle/>
        <a:p>
          <a:r>
            <a:rPr lang="en-US" sz="1700" b="1" dirty="0">
              <a:solidFill>
                <a:srgbClr val="1D4971"/>
              </a:solidFill>
            </a:rPr>
            <a:t>DGs promote on club visits</a:t>
          </a:r>
        </a:p>
      </dgm:t>
    </dgm:pt>
    <dgm:pt modelId="{7E0007DD-6BA8-4708-AED1-30A3ABBF5F9D}" type="parTrans" cxnId="{B01F352E-0D14-4D9B-9A10-80BDFB304F1C}">
      <dgm:prSet/>
      <dgm:spPr/>
      <dgm:t>
        <a:bodyPr/>
        <a:lstStyle/>
        <a:p>
          <a:endParaRPr lang="en-US"/>
        </a:p>
      </dgm:t>
    </dgm:pt>
    <dgm:pt modelId="{D0675350-13B7-411B-8AA6-4A109EB27AC7}" type="sibTrans" cxnId="{B01F352E-0D14-4D9B-9A10-80BDFB304F1C}">
      <dgm:prSet/>
      <dgm:spPr/>
      <dgm:t>
        <a:bodyPr/>
        <a:lstStyle/>
        <a:p>
          <a:endParaRPr lang="en-US"/>
        </a:p>
      </dgm:t>
    </dgm:pt>
    <dgm:pt modelId="{3CB1B574-4E5C-4135-A4DF-FB4CA23126F7}">
      <dgm:prSet custT="1"/>
      <dgm:spPr>
        <a:solidFill>
          <a:srgbClr val="FFC000"/>
        </a:solidFill>
      </dgm:spPr>
      <dgm:t>
        <a:bodyPr/>
        <a:lstStyle/>
        <a:p>
          <a:r>
            <a:rPr lang="en-US" sz="1800" b="1" dirty="0">
              <a:solidFill>
                <a:srgbClr val="1D4971"/>
              </a:solidFill>
            </a:rPr>
            <a:t>DG, AG, DRFCC, TRF websites</a:t>
          </a:r>
        </a:p>
      </dgm:t>
    </dgm:pt>
    <dgm:pt modelId="{38C601F3-531C-434F-8FC8-FCEAD1E04E51}" type="parTrans" cxnId="{BA879300-1453-4950-BD48-E0951D87AF2F}">
      <dgm:prSet/>
      <dgm:spPr/>
      <dgm:t>
        <a:bodyPr/>
        <a:lstStyle/>
        <a:p>
          <a:endParaRPr lang="en-US"/>
        </a:p>
      </dgm:t>
    </dgm:pt>
    <dgm:pt modelId="{94B0AE29-9C86-4C94-AAE5-E3F5474B8E8C}" type="sibTrans" cxnId="{BA879300-1453-4950-BD48-E0951D87AF2F}">
      <dgm:prSet/>
      <dgm:spPr/>
      <dgm:t>
        <a:bodyPr/>
        <a:lstStyle/>
        <a:p>
          <a:endParaRPr lang="en-US"/>
        </a:p>
      </dgm:t>
    </dgm:pt>
    <dgm:pt modelId="{EA684BDF-838A-44A7-914F-95D758443A1E}" type="pres">
      <dgm:prSet presAssocID="{E249301F-4003-46A6-93F5-64150544E2D2}" presName="diagram" presStyleCnt="0">
        <dgm:presLayoutVars>
          <dgm:dir/>
          <dgm:resizeHandles val="exact"/>
        </dgm:presLayoutVars>
      </dgm:prSet>
      <dgm:spPr/>
    </dgm:pt>
    <dgm:pt modelId="{5EAD6909-1C30-4DC7-8294-D0A9616507C0}" type="pres">
      <dgm:prSet presAssocID="{FB47AB73-E5AE-40FE-9137-7175B0A18257}" presName="arrow" presStyleLbl="node1" presStyleIdx="0" presStyleCnt="5" custScaleX="107401">
        <dgm:presLayoutVars>
          <dgm:bulletEnabled val="1"/>
        </dgm:presLayoutVars>
      </dgm:prSet>
      <dgm:spPr/>
    </dgm:pt>
    <dgm:pt modelId="{04153719-C7B6-47ED-95AA-2CD53EF779BB}" type="pres">
      <dgm:prSet presAssocID="{CCF443D6-B329-4CD0-BD06-08C76BE70586}" presName="arrow" presStyleLbl="node1" presStyleIdx="1" presStyleCnt="5">
        <dgm:presLayoutVars>
          <dgm:bulletEnabled val="1"/>
        </dgm:presLayoutVars>
      </dgm:prSet>
      <dgm:spPr/>
    </dgm:pt>
    <dgm:pt modelId="{B842C815-3362-4CD9-80C0-1544D018E925}" type="pres">
      <dgm:prSet presAssocID="{9247F92E-69B0-4A93-8FE2-D21740640FEA}" presName="arrow" presStyleLbl="node1" presStyleIdx="2" presStyleCnt="5" custScaleX="108456" custRadScaleRad="103759" custRadScaleInc="-1930">
        <dgm:presLayoutVars>
          <dgm:bulletEnabled val="1"/>
        </dgm:presLayoutVars>
      </dgm:prSet>
      <dgm:spPr/>
    </dgm:pt>
    <dgm:pt modelId="{C27E10A4-C01C-4CB0-9A6B-437A21AD7AB9}" type="pres">
      <dgm:prSet presAssocID="{6B8DF880-E3D8-498D-BDBF-EABEE9C0214A}" presName="arrow" presStyleLbl="node1" presStyleIdx="3" presStyleCnt="5" custScaleX="109500">
        <dgm:presLayoutVars>
          <dgm:bulletEnabled val="1"/>
        </dgm:presLayoutVars>
      </dgm:prSet>
      <dgm:spPr/>
    </dgm:pt>
    <dgm:pt modelId="{1CB99472-C38C-4560-BE2F-99781501D216}" type="pres">
      <dgm:prSet presAssocID="{3CB1B574-4E5C-4135-A4DF-FB4CA23126F7}" presName="arrow" presStyleLbl="node1" presStyleIdx="4" presStyleCnt="5">
        <dgm:presLayoutVars>
          <dgm:bulletEnabled val="1"/>
        </dgm:presLayoutVars>
      </dgm:prSet>
      <dgm:spPr/>
    </dgm:pt>
  </dgm:ptLst>
  <dgm:cxnLst>
    <dgm:cxn modelId="{BA879300-1453-4950-BD48-E0951D87AF2F}" srcId="{E249301F-4003-46A6-93F5-64150544E2D2}" destId="{3CB1B574-4E5C-4135-A4DF-FB4CA23126F7}" srcOrd="4" destOrd="0" parTransId="{38C601F3-531C-434F-8FC8-FCEAD1E04E51}" sibTransId="{94B0AE29-9C86-4C94-AAE5-E3F5474B8E8C}"/>
    <dgm:cxn modelId="{B01F352E-0D14-4D9B-9A10-80BDFB304F1C}" srcId="{E249301F-4003-46A6-93F5-64150544E2D2}" destId="{6B8DF880-E3D8-498D-BDBF-EABEE9C0214A}" srcOrd="3" destOrd="0" parTransId="{7E0007DD-6BA8-4708-AED1-30A3ABBF5F9D}" sibTransId="{D0675350-13B7-411B-8AA6-4A109EB27AC7}"/>
    <dgm:cxn modelId="{C73D275A-CB12-4568-8DA0-2DD3F58E72AE}" srcId="{E249301F-4003-46A6-93F5-64150544E2D2}" destId="{FB47AB73-E5AE-40FE-9137-7175B0A18257}" srcOrd="0" destOrd="0" parTransId="{CA0163F5-FFCC-4D1F-A3FE-1167BA973763}" sibTransId="{262A7616-A64B-4D6A-BDC1-0B0D0A33A1A4}"/>
    <dgm:cxn modelId="{B1922391-F0B0-4E5D-ACC5-045667B46951}" type="presOf" srcId="{CCF443D6-B329-4CD0-BD06-08C76BE70586}" destId="{04153719-C7B6-47ED-95AA-2CD53EF779BB}" srcOrd="0" destOrd="0" presId="urn:microsoft.com/office/officeart/2005/8/layout/arrow5"/>
    <dgm:cxn modelId="{F7707B91-4B4C-48B0-A6ED-E1C790113CDA}" type="presOf" srcId="{3CB1B574-4E5C-4135-A4DF-FB4CA23126F7}" destId="{1CB99472-C38C-4560-BE2F-99781501D216}" srcOrd="0" destOrd="0" presId="urn:microsoft.com/office/officeart/2005/8/layout/arrow5"/>
    <dgm:cxn modelId="{6BA3EEAA-5114-4F21-B572-42A9C708C96C}" type="presOf" srcId="{9247F92E-69B0-4A93-8FE2-D21740640FEA}" destId="{B842C815-3362-4CD9-80C0-1544D018E925}" srcOrd="0" destOrd="0" presId="urn:microsoft.com/office/officeart/2005/8/layout/arrow5"/>
    <dgm:cxn modelId="{1D9E7DC4-91C0-4C79-8B43-4EA342E5A45E}" type="presOf" srcId="{E249301F-4003-46A6-93F5-64150544E2D2}" destId="{EA684BDF-838A-44A7-914F-95D758443A1E}" srcOrd="0" destOrd="0" presId="urn:microsoft.com/office/officeart/2005/8/layout/arrow5"/>
    <dgm:cxn modelId="{4A0BF0D2-A2A6-414A-A82E-DBE21EF5AE14}" type="presOf" srcId="{FB47AB73-E5AE-40FE-9137-7175B0A18257}" destId="{5EAD6909-1C30-4DC7-8294-D0A9616507C0}" srcOrd="0" destOrd="0" presId="urn:microsoft.com/office/officeart/2005/8/layout/arrow5"/>
    <dgm:cxn modelId="{5044DDDD-08B0-4427-9CEE-C77492C60477}" type="presOf" srcId="{6B8DF880-E3D8-498D-BDBF-EABEE9C0214A}" destId="{C27E10A4-C01C-4CB0-9A6B-437A21AD7AB9}" srcOrd="0" destOrd="0" presId="urn:microsoft.com/office/officeart/2005/8/layout/arrow5"/>
    <dgm:cxn modelId="{046AEAE3-28ED-4C2D-AD36-A4C3F0153128}" srcId="{E249301F-4003-46A6-93F5-64150544E2D2}" destId="{CCF443D6-B329-4CD0-BD06-08C76BE70586}" srcOrd="1" destOrd="0" parTransId="{33A0AB6D-9872-46BD-B092-C41E226270EC}" sibTransId="{7355FF03-5353-4837-B46D-02B56F5AD734}"/>
    <dgm:cxn modelId="{BF7808ED-51C7-4554-A4C0-B720EBAB0229}" srcId="{E249301F-4003-46A6-93F5-64150544E2D2}" destId="{9247F92E-69B0-4A93-8FE2-D21740640FEA}" srcOrd="2" destOrd="0" parTransId="{D1D1EA2F-7324-43F9-A96C-64CBFDECC231}" sibTransId="{68039140-DB4D-4175-AA6F-9920EC5C1C79}"/>
    <dgm:cxn modelId="{58B708A3-B205-4BEA-AD1D-30E9F6E46267}" type="presParOf" srcId="{EA684BDF-838A-44A7-914F-95D758443A1E}" destId="{5EAD6909-1C30-4DC7-8294-D0A9616507C0}" srcOrd="0" destOrd="0" presId="urn:microsoft.com/office/officeart/2005/8/layout/arrow5"/>
    <dgm:cxn modelId="{8C4E0E23-75C2-47CB-BD2C-57B61355F240}" type="presParOf" srcId="{EA684BDF-838A-44A7-914F-95D758443A1E}" destId="{04153719-C7B6-47ED-95AA-2CD53EF779BB}" srcOrd="1" destOrd="0" presId="urn:microsoft.com/office/officeart/2005/8/layout/arrow5"/>
    <dgm:cxn modelId="{09C3C6C5-0364-438A-875D-9537FDFA5D15}" type="presParOf" srcId="{EA684BDF-838A-44A7-914F-95D758443A1E}" destId="{B842C815-3362-4CD9-80C0-1544D018E925}" srcOrd="2" destOrd="0" presId="urn:microsoft.com/office/officeart/2005/8/layout/arrow5"/>
    <dgm:cxn modelId="{D464D392-57D3-4735-9248-82D593749F83}" type="presParOf" srcId="{EA684BDF-838A-44A7-914F-95D758443A1E}" destId="{C27E10A4-C01C-4CB0-9A6B-437A21AD7AB9}" srcOrd="3" destOrd="0" presId="urn:microsoft.com/office/officeart/2005/8/layout/arrow5"/>
    <dgm:cxn modelId="{038D8ED4-174E-455E-9C5D-28286A6FEE77}" type="presParOf" srcId="{EA684BDF-838A-44A7-914F-95D758443A1E}" destId="{1CB99472-C38C-4560-BE2F-99781501D216}"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6EC1A7-67D6-46D2-8C85-F9F2B2CE8A4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0895C09-1EF5-49C2-98D4-D723494ED70E}">
      <dgm:prSet custT="1"/>
      <dgm:spPr/>
      <dgm:t>
        <a:bodyPr/>
        <a:lstStyle/>
        <a:p>
          <a:pPr>
            <a:lnSpc>
              <a:spcPct val="100000"/>
            </a:lnSpc>
          </a:pPr>
          <a:r>
            <a:rPr lang="en-US" sz="2400" b="1" dirty="0">
              <a:solidFill>
                <a:schemeClr val="accent5">
                  <a:lumMod val="20000"/>
                  <a:lumOff val="80000"/>
                </a:schemeClr>
              </a:solidFill>
            </a:rPr>
            <a:t>Part 1:TRF – Doing Good in the World</a:t>
          </a:r>
        </a:p>
      </dgm:t>
    </dgm:pt>
    <dgm:pt modelId="{EABBF4E0-160A-448F-A015-873B0F64B87C}" type="parTrans" cxnId="{777A0A87-1987-4E22-AF85-7223637CEBCA}">
      <dgm:prSet/>
      <dgm:spPr/>
      <dgm:t>
        <a:bodyPr/>
        <a:lstStyle/>
        <a:p>
          <a:endParaRPr lang="en-US"/>
        </a:p>
      </dgm:t>
    </dgm:pt>
    <dgm:pt modelId="{B03EBA30-3CB6-4A1C-9A0E-568C6C6CF852}" type="sibTrans" cxnId="{777A0A87-1987-4E22-AF85-7223637CEBCA}">
      <dgm:prSet/>
      <dgm:spPr/>
      <dgm:t>
        <a:bodyPr/>
        <a:lstStyle/>
        <a:p>
          <a:endParaRPr lang="en-US"/>
        </a:p>
      </dgm:t>
    </dgm:pt>
    <dgm:pt modelId="{7E427F35-99DE-4D28-AFF2-F84C05B28C5A}">
      <dgm:prSet custT="1"/>
      <dgm:spPr/>
      <dgm:t>
        <a:bodyPr/>
        <a:lstStyle/>
        <a:p>
          <a:pPr>
            <a:lnSpc>
              <a:spcPct val="100000"/>
            </a:lnSpc>
          </a:pPr>
          <a:r>
            <a:rPr lang="en-US" sz="2400" b="1" dirty="0">
              <a:solidFill>
                <a:schemeClr val="accent5">
                  <a:lumMod val="20000"/>
                  <a:lumOff val="80000"/>
                </a:schemeClr>
              </a:solidFill>
            </a:rPr>
            <a:t>Part 2: Grant Model – How to Do Good in the World</a:t>
          </a:r>
        </a:p>
      </dgm:t>
    </dgm:pt>
    <dgm:pt modelId="{C154D21B-5036-407E-B5DB-FF23AF54000D}" type="parTrans" cxnId="{D367CD06-C00A-4CF0-8713-6EF16A99F3F2}">
      <dgm:prSet/>
      <dgm:spPr/>
      <dgm:t>
        <a:bodyPr/>
        <a:lstStyle/>
        <a:p>
          <a:endParaRPr lang="en-US"/>
        </a:p>
      </dgm:t>
    </dgm:pt>
    <dgm:pt modelId="{8CE9993E-D5F8-4B7F-9D3B-28B6BE05EA89}" type="sibTrans" cxnId="{D367CD06-C00A-4CF0-8713-6EF16A99F3F2}">
      <dgm:prSet/>
      <dgm:spPr/>
      <dgm:t>
        <a:bodyPr/>
        <a:lstStyle/>
        <a:p>
          <a:endParaRPr lang="en-US"/>
        </a:p>
      </dgm:t>
    </dgm:pt>
    <dgm:pt modelId="{A12DAE81-F929-4D3D-BEE6-A5452D3CC9E8}">
      <dgm:prSet/>
      <dgm:spPr/>
      <dgm:t>
        <a:bodyPr/>
        <a:lstStyle/>
        <a:p>
          <a:pPr>
            <a:lnSpc>
              <a:spcPct val="100000"/>
            </a:lnSpc>
          </a:pPr>
          <a:r>
            <a:rPr lang="en-US" b="1" dirty="0">
              <a:solidFill>
                <a:schemeClr val="accent5">
                  <a:lumMod val="20000"/>
                  <a:lumOff val="80000"/>
                </a:schemeClr>
              </a:solidFill>
            </a:rPr>
            <a:t>Part 3: International Service – Roadmap to working Globally </a:t>
          </a:r>
        </a:p>
      </dgm:t>
    </dgm:pt>
    <dgm:pt modelId="{5EBC7E91-52CF-4994-8F36-A9E036A79B09}" type="parTrans" cxnId="{04204077-27FF-481E-ABDD-DBB41FFAA8A7}">
      <dgm:prSet/>
      <dgm:spPr/>
      <dgm:t>
        <a:bodyPr/>
        <a:lstStyle/>
        <a:p>
          <a:endParaRPr lang="en-US"/>
        </a:p>
      </dgm:t>
    </dgm:pt>
    <dgm:pt modelId="{31FBEA7F-91B2-4FF6-B7E2-F7F16F49991B}" type="sibTrans" cxnId="{04204077-27FF-481E-ABDD-DBB41FFAA8A7}">
      <dgm:prSet/>
      <dgm:spPr/>
      <dgm:t>
        <a:bodyPr/>
        <a:lstStyle/>
        <a:p>
          <a:endParaRPr lang="en-US"/>
        </a:p>
      </dgm:t>
    </dgm:pt>
    <dgm:pt modelId="{717D2AA3-752F-4CEC-80C2-D4D498CE8250}" type="pres">
      <dgm:prSet presAssocID="{996EC1A7-67D6-46D2-8C85-F9F2B2CE8A40}" presName="root" presStyleCnt="0">
        <dgm:presLayoutVars>
          <dgm:dir/>
          <dgm:resizeHandles val="exact"/>
        </dgm:presLayoutVars>
      </dgm:prSet>
      <dgm:spPr/>
    </dgm:pt>
    <dgm:pt modelId="{0C072D6B-E7B0-4336-A043-B45DF7615A51}" type="pres">
      <dgm:prSet presAssocID="{70895C09-1EF5-49C2-98D4-D723494ED70E}" presName="compNode" presStyleCnt="0"/>
      <dgm:spPr/>
    </dgm:pt>
    <dgm:pt modelId="{5CB09F1B-D7E3-4A1E-98E2-6F7B2D7D5BF1}" type="pres">
      <dgm:prSet presAssocID="{70895C09-1EF5-49C2-98D4-D723494ED7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umbs Up Sign"/>
        </a:ext>
      </dgm:extLst>
    </dgm:pt>
    <dgm:pt modelId="{CC5F8179-49DF-46C2-8D63-03F6F47770F5}" type="pres">
      <dgm:prSet presAssocID="{70895C09-1EF5-49C2-98D4-D723494ED70E}" presName="spaceRect" presStyleCnt="0"/>
      <dgm:spPr/>
    </dgm:pt>
    <dgm:pt modelId="{8DF431B7-AE29-41DA-BA4C-DAD9B585C0A8}" type="pres">
      <dgm:prSet presAssocID="{70895C09-1EF5-49C2-98D4-D723494ED70E}" presName="textRect" presStyleLbl="revTx" presStyleIdx="0" presStyleCnt="3">
        <dgm:presLayoutVars>
          <dgm:chMax val="1"/>
          <dgm:chPref val="1"/>
        </dgm:presLayoutVars>
      </dgm:prSet>
      <dgm:spPr/>
    </dgm:pt>
    <dgm:pt modelId="{7192BE92-C704-40EC-89CB-DE7676ACF5A1}" type="pres">
      <dgm:prSet presAssocID="{B03EBA30-3CB6-4A1C-9A0E-568C6C6CF852}" presName="sibTrans" presStyleCnt="0"/>
      <dgm:spPr/>
    </dgm:pt>
    <dgm:pt modelId="{C1B68978-A3E0-483B-A987-E4070FACEE52}" type="pres">
      <dgm:prSet presAssocID="{7E427F35-99DE-4D28-AFF2-F84C05B28C5A}" presName="compNode" presStyleCnt="0"/>
      <dgm:spPr/>
    </dgm:pt>
    <dgm:pt modelId="{EB640C1E-622F-4F61-83B0-2FF2E45BD11A}" type="pres">
      <dgm:prSet presAssocID="{7E427F35-99DE-4D28-AFF2-F84C05B28C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959AE78E-C064-4A26-835C-33EF1AC24E20}" type="pres">
      <dgm:prSet presAssocID="{7E427F35-99DE-4D28-AFF2-F84C05B28C5A}" presName="spaceRect" presStyleCnt="0"/>
      <dgm:spPr/>
    </dgm:pt>
    <dgm:pt modelId="{0A72ED50-29EC-45B6-9F03-0FC9D5D035F3}" type="pres">
      <dgm:prSet presAssocID="{7E427F35-99DE-4D28-AFF2-F84C05B28C5A}" presName="textRect" presStyleLbl="revTx" presStyleIdx="1" presStyleCnt="3">
        <dgm:presLayoutVars>
          <dgm:chMax val="1"/>
          <dgm:chPref val="1"/>
        </dgm:presLayoutVars>
      </dgm:prSet>
      <dgm:spPr/>
    </dgm:pt>
    <dgm:pt modelId="{8D72F50B-B615-41E4-9DDD-456260957070}" type="pres">
      <dgm:prSet presAssocID="{8CE9993E-D5F8-4B7F-9D3B-28B6BE05EA89}" presName="sibTrans" presStyleCnt="0"/>
      <dgm:spPr/>
    </dgm:pt>
    <dgm:pt modelId="{496D7EC1-02C1-4FDF-A8AC-E913AD4C8CF6}" type="pres">
      <dgm:prSet presAssocID="{A12DAE81-F929-4D3D-BEE6-A5452D3CC9E8}" presName="compNode" presStyleCnt="0"/>
      <dgm:spPr/>
    </dgm:pt>
    <dgm:pt modelId="{400CA4AE-1400-47EB-8C12-BD9B30459E70}" type="pres">
      <dgm:prSet presAssocID="{A12DAE81-F929-4D3D-BEE6-A5452D3CC9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25D47E56-81D3-4575-8F8F-4AAF1DDC09B3}" type="pres">
      <dgm:prSet presAssocID="{A12DAE81-F929-4D3D-BEE6-A5452D3CC9E8}" presName="spaceRect" presStyleCnt="0"/>
      <dgm:spPr/>
    </dgm:pt>
    <dgm:pt modelId="{351A60C3-F86C-4AAC-BCC3-ECED15897334}" type="pres">
      <dgm:prSet presAssocID="{A12DAE81-F929-4D3D-BEE6-A5452D3CC9E8}" presName="textRect" presStyleLbl="revTx" presStyleIdx="2" presStyleCnt="3">
        <dgm:presLayoutVars>
          <dgm:chMax val="1"/>
          <dgm:chPref val="1"/>
        </dgm:presLayoutVars>
      </dgm:prSet>
      <dgm:spPr/>
    </dgm:pt>
  </dgm:ptLst>
  <dgm:cxnLst>
    <dgm:cxn modelId="{D367CD06-C00A-4CF0-8713-6EF16A99F3F2}" srcId="{996EC1A7-67D6-46D2-8C85-F9F2B2CE8A40}" destId="{7E427F35-99DE-4D28-AFF2-F84C05B28C5A}" srcOrd="1" destOrd="0" parTransId="{C154D21B-5036-407E-B5DB-FF23AF54000D}" sibTransId="{8CE9993E-D5F8-4B7F-9D3B-28B6BE05EA89}"/>
    <dgm:cxn modelId="{433C1E1B-7BD2-44C7-B9BD-8687022D3D4F}" type="presOf" srcId="{996EC1A7-67D6-46D2-8C85-F9F2B2CE8A40}" destId="{717D2AA3-752F-4CEC-80C2-D4D498CE8250}" srcOrd="0" destOrd="0" presId="urn:microsoft.com/office/officeart/2018/2/layout/IconLabelList"/>
    <dgm:cxn modelId="{038CAC21-F56F-452A-8175-1DD2B910DE13}" type="presOf" srcId="{7E427F35-99DE-4D28-AFF2-F84C05B28C5A}" destId="{0A72ED50-29EC-45B6-9F03-0FC9D5D035F3}" srcOrd="0" destOrd="0" presId="urn:microsoft.com/office/officeart/2018/2/layout/IconLabelList"/>
    <dgm:cxn modelId="{04204077-27FF-481E-ABDD-DBB41FFAA8A7}" srcId="{996EC1A7-67D6-46D2-8C85-F9F2B2CE8A40}" destId="{A12DAE81-F929-4D3D-BEE6-A5452D3CC9E8}" srcOrd="2" destOrd="0" parTransId="{5EBC7E91-52CF-4994-8F36-A9E036A79B09}" sibTransId="{31FBEA7F-91B2-4FF6-B7E2-F7F16F49991B}"/>
    <dgm:cxn modelId="{777A0A87-1987-4E22-AF85-7223637CEBCA}" srcId="{996EC1A7-67D6-46D2-8C85-F9F2B2CE8A40}" destId="{70895C09-1EF5-49C2-98D4-D723494ED70E}" srcOrd="0" destOrd="0" parTransId="{EABBF4E0-160A-448F-A015-873B0F64B87C}" sibTransId="{B03EBA30-3CB6-4A1C-9A0E-568C6C6CF852}"/>
    <dgm:cxn modelId="{E0D12A9F-1D6D-44EF-BDB2-30EF594F848B}" type="presOf" srcId="{70895C09-1EF5-49C2-98D4-D723494ED70E}" destId="{8DF431B7-AE29-41DA-BA4C-DAD9B585C0A8}" srcOrd="0" destOrd="0" presId="urn:microsoft.com/office/officeart/2018/2/layout/IconLabelList"/>
    <dgm:cxn modelId="{C9A33EFB-0385-41DF-90DD-A33B24222A9B}" type="presOf" srcId="{A12DAE81-F929-4D3D-BEE6-A5452D3CC9E8}" destId="{351A60C3-F86C-4AAC-BCC3-ECED15897334}" srcOrd="0" destOrd="0" presId="urn:microsoft.com/office/officeart/2018/2/layout/IconLabelList"/>
    <dgm:cxn modelId="{FBF427D3-73EC-46D4-9326-EE21BB11FA9E}" type="presParOf" srcId="{717D2AA3-752F-4CEC-80C2-D4D498CE8250}" destId="{0C072D6B-E7B0-4336-A043-B45DF7615A51}" srcOrd="0" destOrd="0" presId="urn:microsoft.com/office/officeart/2018/2/layout/IconLabelList"/>
    <dgm:cxn modelId="{9F93FC78-6E5F-478B-858E-637D4439A78B}" type="presParOf" srcId="{0C072D6B-E7B0-4336-A043-B45DF7615A51}" destId="{5CB09F1B-D7E3-4A1E-98E2-6F7B2D7D5BF1}" srcOrd="0" destOrd="0" presId="urn:microsoft.com/office/officeart/2018/2/layout/IconLabelList"/>
    <dgm:cxn modelId="{A2D13B69-E354-495D-913F-D78EC73EAF4E}" type="presParOf" srcId="{0C072D6B-E7B0-4336-A043-B45DF7615A51}" destId="{CC5F8179-49DF-46C2-8D63-03F6F47770F5}" srcOrd="1" destOrd="0" presId="urn:microsoft.com/office/officeart/2018/2/layout/IconLabelList"/>
    <dgm:cxn modelId="{C5150A51-6E7D-4505-A8A6-C1B16E46D666}" type="presParOf" srcId="{0C072D6B-E7B0-4336-A043-B45DF7615A51}" destId="{8DF431B7-AE29-41DA-BA4C-DAD9B585C0A8}" srcOrd="2" destOrd="0" presId="urn:microsoft.com/office/officeart/2018/2/layout/IconLabelList"/>
    <dgm:cxn modelId="{5CB0DF0A-C5EE-4C28-9E22-25FBD82A19EE}" type="presParOf" srcId="{717D2AA3-752F-4CEC-80C2-D4D498CE8250}" destId="{7192BE92-C704-40EC-89CB-DE7676ACF5A1}" srcOrd="1" destOrd="0" presId="urn:microsoft.com/office/officeart/2018/2/layout/IconLabelList"/>
    <dgm:cxn modelId="{DC1F3C4B-31AC-4D1A-AF0E-568E514DC1A6}" type="presParOf" srcId="{717D2AA3-752F-4CEC-80C2-D4D498CE8250}" destId="{C1B68978-A3E0-483B-A987-E4070FACEE52}" srcOrd="2" destOrd="0" presId="urn:microsoft.com/office/officeart/2018/2/layout/IconLabelList"/>
    <dgm:cxn modelId="{56A58992-9560-419B-9874-07D0685DD3A4}" type="presParOf" srcId="{C1B68978-A3E0-483B-A987-E4070FACEE52}" destId="{EB640C1E-622F-4F61-83B0-2FF2E45BD11A}" srcOrd="0" destOrd="0" presId="urn:microsoft.com/office/officeart/2018/2/layout/IconLabelList"/>
    <dgm:cxn modelId="{7633A965-CE2B-43B6-97BC-B3E757525E02}" type="presParOf" srcId="{C1B68978-A3E0-483B-A987-E4070FACEE52}" destId="{959AE78E-C064-4A26-835C-33EF1AC24E20}" srcOrd="1" destOrd="0" presId="urn:microsoft.com/office/officeart/2018/2/layout/IconLabelList"/>
    <dgm:cxn modelId="{FDDEE7F2-6110-4304-BE77-72E169B6B4F6}" type="presParOf" srcId="{C1B68978-A3E0-483B-A987-E4070FACEE52}" destId="{0A72ED50-29EC-45B6-9F03-0FC9D5D035F3}" srcOrd="2" destOrd="0" presId="urn:microsoft.com/office/officeart/2018/2/layout/IconLabelList"/>
    <dgm:cxn modelId="{DD3F9343-FF02-4E82-85DC-C4B7EF2A4CD3}" type="presParOf" srcId="{717D2AA3-752F-4CEC-80C2-D4D498CE8250}" destId="{8D72F50B-B615-41E4-9DDD-456260957070}" srcOrd="3" destOrd="0" presId="urn:microsoft.com/office/officeart/2018/2/layout/IconLabelList"/>
    <dgm:cxn modelId="{2553C1B6-2DE5-40BD-A1C3-772AA12FBA18}" type="presParOf" srcId="{717D2AA3-752F-4CEC-80C2-D4D498CE8250}" destId="{496D7EC1-02C1-4FDF-A8AC-E913AD4C8CF6}" srcOrd="4" destOrd="0" presId="urn:microsoft.com/office/officeart/2018/2/layout/IconLabelList"/>
    <dgm:cxn modelId="{A2089450-C6AD-4BA3-A691-D28951E4DC23}" type="presParOf" srcId="{496D7EC1-02C1-4FDF-A8AC-E913AD4C8CF6}" destId="{400CA4AE-1400-47EB-8C12-BD9B30459E70}" srcOrd="0" destOrd="0" presId="urn:microsoft.com/office/officeart/2018/2/layout/IconLabelList"/>
    <dgm:cxn modelId="{483B3EEA-1910-4DD7-BC26-3CCE66B31D4D}" type="presParOf" srcId="{496D7EC1-02C1-4FDF-A8AC-E913AD4C8CF6}" destId="{25D47E56-81D3-4575-8F8F-4AAF1DDC09B3}" srcOrd="1" destOrd="0" presId="urn:microsoft.com/office/officeart/2018/2/layout/IconLabelList"/>
    <dgm:cxn modelId="{A9F5D655-8642-4801-AAD2-A995BBF28F81}" type="presParOf" srcId="{496D7EC1-02C1-4FDF-A8AC-E913AD4C8CF6}" destId="{351A60C3-F86C-4AAC-BCC3-ECED1589733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241993" y="37520"/>
          <a:ext cx="5291887" cy="1406501"/>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498" tIns="376312" rIns="100498" bIns="376312" numCol="1" spcCol="1270" anchor="ctr" anchorCtr="0">
          <a:noAutofit/>
        </a:bodyPr>
        <a:lstStyle/>
        <a:p>
          <a:pPr marL="0" lvl="0" indent="0" algn="ctr" defTabSz="1422400">
            <a:lnSpc>
              <a:spcPct val="90000"/>
            </a:lnSpc>
            <a:spcBef>
              <a:spcPct val="0"/>
            </a:spcBef>
            <a:spcAft>
              <a:spcPct val="35000"/>
            </a:spcAft>
            <a:buNone/>
          </a:pPr>
          <a:r>
            <a:rPr lang="en-US" sz="3200" b="1" kern="1200" dirty="0"/>
            <a:t>Discuss what International Service means</a:t>
          </a:r>
        </a:p>
      </dsp:txBody>
      <dsp:txXfrm>
        <a:off x="2241993" y="37520"/>
        <a:ext cx="5291887" cy="1406501"/>
      </dsp:txXfrm>
    </dsp:sp>
    <dsp:sp modelId="{D57298DD-6FF4-468B-8D54-1A4A1F8AC25D}">
      <dsp:nvSpPr>
        <dsp:cNvPr id="0" name=""/>
        <dsp:cNvSpPr/>
      </dsp:nvSpPr>
      <dsp:spPr>
        <a:xfrm>
          <a:off x="11" y="8164"/>
          <a:ext cx="2240048" cy="1481542"/>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21" tIns="146343" rIns="68521" bIns="146343"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Discuss</a:t>
          </a:r>
        </a:p>
      </dsp:txBody>
      <dsp:txXfrm>
        <a:off x="11" y="8164"/>
        <a:ext cx="2240048" cy="1481542"/>
      </dsp:txXfrm>
    </dsp:sp>
    <dsp:sp modelId="{F857B724-C9EB-4754-B0D3-1E1369BFE0A4}">
      <dsp:nvSpPr>
        <dsp:cNvPr id="0" name=""/>
        <dsp:cNvSpPr/>
      </dsp:nvSpPr>
      <dsp:spPr>
        <a:xfrm>
          <a:off x="2210529" y="1573294"/>
          <a:ext cx="5320803" cy="1481542"/>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38" tIns="376312" rIns="103238" bIns="376312" numCol="1" spcCol="1270" anchor="ctr" anchorCtr="0">
          <a:noAutofit/>
        </a:bodyPr>
        <a:lstStyle/>
        <a:p>
          <a:pPr marL="0" lvl="0" indent="0" algn="ctr" defTabSz="1422400">
            <a:lnSpc>
              <a:spcPct val="90000"/>
            </a:lnSpc>
            <a:spcBef>
              <a:spcPct val="0"/>
            </a:spcBef>
            <a:spcAft>
              <a:spcPct val="35000"/>
            </a:spcAft>
            <a:buNone/>
          </a:pPr>
          <a:r>
            <a:rPr lang="en-US" sz="3200" b="1" kern="1200" dirty="0"/>
            <a:t>Investigate how individual Rotarians can contribute to International Service</a:t>
          </a:r>
        </a:p>
      </dsp:txBody>
      <dsp:txXfrm>
        <a:off x="2210529" y="1573294"/>
        <a:ext cx="5320803" cy="1481542"/>
      </dsp:txXfrm>
    </dsp:sp>
    <dsp:sp modelId="{09B25C5B-8859-4C05-B606-F50C395AFC31}">
      <dsp:nvSpPr>
        <dsp:cNvPr id="0" name=""/>
        <dsp:cNvSpPr/>
      </dsp:nvSpPr>
      <dsp:spPr>
        <a:xfrm>
          <a:off x="374" y="1573294"/>
          <a:ext cx="2210155" cy="1481542"/>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390" tIns="146343" rIns="70390" bIns="146343"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Investigate</a:t>
          </a:r>
        </a:p>
      </dsp:txBody>
      <dsp:txXfrm>
        <a:off x="374" y="1573294"/>
        <a:ext cx="2210155" cy="1481542"/>
      </dsp:txXfrm>
    </dsp:sp>
    <dsp:sp modelId="{BBA60E6F-317E-45D7-8E2B-E330A0B5533B}">
      <dsp:nvSpPr>
        <dsp:cNvPr id="0" name=""/>
        <dsp:cNvSpPr/>
      </dsp:nvSpPr>
      <dsp:spPr>
        <a:xfrm>
          <a:off x="2271561" y="3143729"/>
          <a:ext cx="5261945" cy="1481542"/>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096" tIns="376312" rIns="102096" bIns="376312" numCol="1" spcCol="1270" anchor="ctr" anchorCtr="0">
          <a:noAutofit/>
        </a:bodyPr>
        <a:lstStyle/>
        <a:p>
          <a:pPr marL="0" lvl="0" indent="0" algn="ctr" defTabSz="1422400">
            <a:lnSpc>
              <a:spcPct val="90000"/>
            </a:lnSpc>
            <a:spcBef>
              <a:spcPct val="0"/>
            </a:spcBef>
            <a:spcAft>
              <a:spcPct val="35000"/>
            </a:spcAft>
            <a:buNone/>
          </a:pPr>
          <a:r>
            <a:rPr lang="en-US" sz="3200" b="1" kern="1200" dirty="0"/>
            <a:t>Exchange ideas about why local clubs should be involved in International Service</a:t>
          </a:r>
        </a:p>
      </dsp:txBody>
      <dsp:txXfrm>
        <a:off x="2271561" y="3143729"/>
        <a:ext cx="5261945" cy="1481542"/>
      </dsp:txXfrm>
    </dsp:sp>
    <dsp:sp modelId="{418157B3-E48D-4AE4-8CEC-EF78D07250B1}">
      <dsp:nvSpPr>
        <dsp:cNvPr id="0" name=""/>
        <dsp:cNvSpPr/>
      </dsp:nvSpPr>
      <dsp:spPr>
        <a:xfrm>
          <a:off x="374" y="3143729"/>
          <a:ext cx="2271187" cy="1481542"/>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611" tIns="146343" rIns="69611" bIns="146343"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Exchange</a:t>
          </a:r>
        </a:p>
      </dsp:txBody>
      <dsp:txXfrm>
        <a:off x="374" y="3143729"/>
        <a:ext cx="2271187" cy="1481542"/>
      </dsp:txXfrm>
    </dsp:sp>
    <dsp:sp modelId="{DB9F1B09-F5A7-4565-AF0E-471C3385CCFC}">
      <dsp:nvSpPr>
        <dsp:cNvPr id="0" name=""/>
        <dsp:cNvSpPr/>
      </dsp:nvSpPr>
      <dsp:spPr>
        <a:xfrm>
          <a:off x="2300836" y="4714163"/>
          <a:ext cx="5232515" cy="1481542"/>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525" tIns="376312" rIns="101525" bIns="376312"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3200" b="1" kern="1200" dirty="0"/>
            <a:t>Explore ideas for International Service Projects</a:t>
          </a:r>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dsp:txBody>
      <dsp:txXfrm>
        <a:off x="2300836" y="4714163"/>
        <a:ext cx="5232515" cy="1481542"/>
      </dsp:txXfrm>
    </dsp:sp>
    <dsp:sp modelId="{4ADCB9C7-1EFA-4501-B9DA-90C38B8EC025}">
      <dsp:nvSpPr>
        <dsp:cNvPr id="0" name=""/>
        <dsp:cNvSpPr/>
      </dsp:nvSpPr>
      <dsp:spPr>
        <a:xfrm>
          <a:off x="374" y="4714163"/>
          <a:ext cx="2300462" cy="1481542"/>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222" tIns="146343" rIns="69222" bIns="146343"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Explore</a:t>
          </a:r>
        </a:p>
      </dsp:txBody>
      <dsp:txXfrm>
        <a:off x="374" y="4714163"/>
        <a:ext cx="2300462" cy="1481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F98D8-919F-454F-BBEE-E262B48A7BE8}">
      <dsp:nvSpPr>
        <dsp:cNvPr id="0" name=""/>
        <dsp:cNvSpPr/>
      </dsp:nvSpPr>
      <dsp:spPr>
        <a:xfrm>
          <a:off x="1794183" y="5482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DC7B0-DB6F-4CE0-AF77-74C9B1E9FD65}">
      <dsp:nvSpPr>
        <dsp:cNvPr id="0" name=""/>
        <dsp:cNvSpPr/>
      </dsp:nvSpPr>
      <dsp:spPr>
        <a:xfrm>
          <a:off x="559800" y="2596983"/>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b="1" kern="1200" dirty="0">
              <a:solidFill>
                <a:srgbClr val="00518E"/>
              </a:solidFill>
            </a:rPr>
            <a:t>Expand your knowledge and club's capacity</a:t>
          </a:r>
        </a:p>
      </dsp:txBody>
      <dsp:txXfrm>
        <a:off x="559800" y="2596983"/>
        <a:ext cx="4320000" cy="1710000"/>
      </dsp:txXfrm>
    </dsp:sp>
    <dsp:sp modelId="{51F2C5F8-874C-4EDA-84A0-443A3D36C273}">
      <dsp:nvSpPr>
        <dsp:cNvPr id="0" name=""/>
        <dsp:cNvSpPr/>
      </dsp:nvSpPr>
      <dsp:spPr>
        <a:xfrm>
          <a:off x="6823800" y="54823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99088-F5B8-4318-8A10-A177A693E329}">
      <dsp:nvSpPr>
        <dsp:cNvPr id="0" name=""/>
        <dsp:cNvSpPr/>
      </dsp:nvSpPr>
      <dsp:spPr>
        <a:xfrm>
          <a:off x="5982048" y="2605362"/>
          <a:ext cx="3627504"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b="1" kern="1200" dirty="0">
              <a:solidFill>
                <a:srgbClr val="00518E"/>
              </a:solidFill>
            </a:rPr>
            <a:t>Service Engagement</a:t>
          </a:r>
        </a:p>
      </dsp:txBody>
      <dsp:txXfrm>
        <a:off x="5982048" y="2605362"/>
        <a:ext cx="3627504" cy="171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9691F-FE14-4A1F-A8B6-3F21C6C071D9}">
      <dsp:nvSpPr>
        <dsp:cNvPr id="0" name=""/>
        <dsp:cNvSpPr/>
      </dsp:nvSpPr>
      <dsp:spPr>
        <a:xfrm>
          <a:off x="0" y="47386"/>
          <a:ext cx="6224335"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FIVE TIPS  </a:t>
          </a:r>
          <a:endParaRPr lang="en-US" sz="3100" kern="1200" dirty="0"/>
        </a:p>
      </dsp:txBody>
      <dsp:txXfrm>
        <a:off x="36296" y="83682"/>
        <a:ext cx="6151743" cy="670943"/>
      </dsp:txXfrm>
    </dsp:sp>
    <dsp:sp modelId="{31D53941-29FE-43DC-B817-777C8D9C862D}">
      <dsp:nvSpPr>
        <dsp:cNvPr id="0" name=""/>
        <dsp:cNvSpPr/>
      </dsp:nvSpPr>
      <dsp:spPr>
        <a:xfrm>
          <a:off x="0" y="867033"/>
          <a:ext cx="6224335"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Successful Global Grant Application </a:t>
          </a:r>
          <a:endParaRPr lang="en-US" sz="3100" kern="1200" dirty="0"/>
        </a:p>
      </dsp:txBody>
      <dsp:txXfrm>
        <a:off x="36296" y="903329"/>
        <a:ext cx="6151743" cy="670943"/>
      </dsp:txXfrm>
    </dsp:sp>
    <dsp:sp modelId="{B1D5C8D0-766B-498F-82B5-D35DD0B1EE32}">
      <dsp:nvSpPr>
        <dsp:cNvPr id="0" name=""/>
        <dsp:cNvSpPr/>
      </dsp:nvSpPr>
      <dsp:spPr>
        <a:xfrm>
          <a:off x="0" y="1963863"/>
          <a:ext cx="6224335" cy="30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solidFill>
                <a:schemeClr val="bg1"/>
              </a:solidFill>
            </a:rPr>
            <a:t>Conduct a </a:t>
          </a:r>
          <a:r>
            <a:rPr lang="en-US" sz="2400" b="1" u="sng" kern="1200" dirty="0">
              <a:solidFill>
                <a:schemeClr val="bg1"/>
              </a:solidFill>
            </a:rPr>
            <a:t>Community Assessment  </a:t>
          </a:r>
          <a:endParaRPr lang="en-US" sz="2400" kern="1200" dirty="0">
            <a:solidFill>
              <a:schemeClr val="bg1"/>
            </a:solidFill>
          </a:endParaRPr>
        </a:p>
        <a:p>
          <a:pPr marL="228600" lvl="1" indent="-228600" algn="l" defTabSz="1066800">
            <a:lnSpc>
              <a:spcPct val="90000"/>
            </a:lnSpc>
            <a:spcBef>
              <a:spcPct val="0"/>
            </a:spcBef>
            <a:spcAft>
              <a:spcPct val="20000"/>
            </a:spcAft>
            <a:buChar char="•"/>
          </a:pPr>
          <a:r>
            <a:rPr lang="en-US" sz="2400" b="1" kern="1200" dirty="0">
              <a:solidFill>
                <a:schemeClr val="bg1"/>
              </a:solidFill>
            </a:rPr>
            <a:t>Avoid common mistake – Project must fall within </a:t>
          </a:r>
          <a:r>
            <a:rPr lang="en-US" sz="2400" b="1" u="sng" kern="1200" dirty="0">
              <a:solidFill>
                <a:schemeClr val="bg1"/>
              </a:solidFill>
            </a:rPr>
            <a:t>Area of Focus</a:t>
          </a:r>
          <a:endParaRPr lang="en-US" sz="2400" kern="1200" dirty="0">
            <a:solidFill>
              <a:schemeClr val="bg1"/>
            </a:solidFill>
          </a:endParaRPr>
        </a:p>
        <a:p>
          <a:pPr marL="228600" lvl="1" indent="-228600" algn="l" defTabSz="1066800">
            <a:lnSpc>
              <a:spcPct val="90000"/>
            </a:lnSpc>
            <a:spcBef>
              <a:spcPct val="0"/>
            </a:spcBef>
            <a:spcAft>
              <a:spcPct val="20000"/>
            </a:spcAft>
            <a:buChar char="•"/>
          </a:pPr>
          <a:r>
            <a:rPr lang="en-US" sz="2400" b="1" kern="1200" dirty="0">
              <a:solidFill>
                <a:schemeClr val="bg1"/>
              </a:solidFill>
            </a:rPr>
            <a:t>Look out for ineligible expenses</a:t>
          </a:r>
          <a:endParaRPr lang="en-US" sz="2400" kern="1200" dirty="0">
            <a:solidFill>
              <a:schemeClr val="bg1"/>
            </a:solidFill>
          </a:endParaRPr>
        </a:p>
        <a:p>
          <a:pPr marL="228600" lvl="1" indent="-228600" algn="l" defTabSz="1066800">
            <a:lnSpc>
              <a:spcPct val="90000"/>
            </a:lnSpc>
            <a:spcBef>
              <a:spcPct val="0"/>
            </a:spcBef>
            <a:spcAft>
              <a:spcPct val="20000"/>
            </a:spcAft>
            <a:buChar char="•"/>
          </a:pPr>
          <a:r>
            <a:rPr lang="en-US" sz="2400" b="1" kern="1200" dirty="0">
              <a:solidFill>
                <a:schemeClr val="bg1"/>
              </a:solidFill>
            </a:rPr>
            <a:t>Check out </a:t>
          </a:r>
          <a:r>
            <a:rPr lang="en-US" sz="2400" b="1" u="sng" kern="1200" dirty="0">
              <a:solidFill>
                <a:schemeClr val="bg1"/>
              </a:solidFill>
            </a:rPr>
            <a:t>Rotary Showcase </a:t>
          </a:r>
          <a:r>
            <a:rPr lang="en-US" sz="2400" b="1" kern="1200" dirty="0">
              <a:solidFill>
                <a:schemeClr val="bg1"/>
              </a:solidFill>
            </a:rPr>
            <a:t>for a project partner*</a:t>
          </a:r>
          <a:endParaRPr lang="en-US" sz="2400" kern="1200" dirty="0">
            <a:solidFill>
              <a:schemeClr val="bg1"/>
            </a:solidFill>
          </a:endParaRPr>
        </a:p>
        <a:p>
          <a:pPr marL="228600" lvl="1" indent="-228600" algn="l" defTabSz="1066800">
            <a:lnSpc>
              <a:spcPct val="90000"/>
            </a:lnSpc>
            <a:spcBef>
              <a:spcPct val="0"/>
            </a:spcBef>
            <a:spcAft>
              <a:spcPct val="20000"/>
            </a:spcAft>
            <a:buChar char="•"/>
          </a:pPr>
          <a:r>
            <a:rPr lang="en-US" sz="2400" b="1" kern="1200" dirty="0">
              <a:solidFill>
                <a:schemeClr val="bg1"/>
              </a:solidFill>
            </a:rPr>
            <a:t>Seek out local </a:t>
          </a:r>
          <a:r>
            <a:rPr lang="en-US" sz="2400" b="1" u="sng" kern="1200" dirty="0">
              <a:solidFill>
                <a:schemeClr val="bg1"/>
              </a:solidFill>
            </a:rPr>
            <a:t>District International Service Chair</a:t>
          </a:r>
          <a:r>
            <a:rPr lang="en-US" sz="2400" b="1" kern="1200" dirty="0">
              <a:solidFill>
                <a:schemeClr val="bg1"/>
              </a:solidFill>
            </a:rPr>
            <a:t> during the application process. </a:t>
          </a:r>
          <a:endParaRPr lang="en-US" sz="2400" kern="1200" dirty="0">
            <a:solidFill>
              <a:schemeClr val="bg1"/>
            </a:solidFill>
          </a:endParaRPr>
        </a:p>
      </dsp:txBody>
      <dsp:txXfrm>
        <a:off x="0" y="1963863"/>
        <a:ext cx="6224335" cy="3080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0B250-E6C4-4542-8450-6A44DD382B04}">
      <dsp:nvSpPr>
        <dsp:cNvPr id="0" name=""/>
        <dsp:cNvSpPr/>
      </dsp:nvSpPr>
      <dsp:spPr>
        <a:xfrm>
          <a:off x="3857"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81DE3A-6F81-42B1-9697-7D3A897D18F9}">
      <dsp:nvSpPr>
        <dsp:cNvPr id="0" name=""/>
        <dsp:cNvSpPr/>
      </dsp:nvSpPr>
      <dsp:spPr>
        <a:xfrm>
          <a:off x="212740"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International Students</a:t>
          </a:r>
          <a:endParaRPr lang="en-US" sz="2300" kern="1200" dirty="0">
            <a:solidFill>
              <a:srgbClr val="1D4971"/>
            </a:solidFill>
          </a:endParaRPr>
        </a:p>
      </dsp:txBody>
      <dsp:txXfrm>
        <a:off x="247704" y="1142251"/>
        <a:ext cx="1810019" cy="1123838"/>
      </dsp:txXfrm>
    </dsp:sp>
    <dsp:sp modelId="{9B52E49D-C059-4345-8487-285631C07636}">
      <dsp:nvSpPr>
        <dsp:cNvPr id="0" name=""/>
        <dsp:cNvSpPr/>
      </dsp:nvSpPr>
      <dsp:spPr>
        <a:xfrm>
          <a:off x="2301570"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A3E38-9C01-482C-BF53-3B7CEE9EC1E0}">
      <dsp:nvSpPr>
        <dsp:cNvPr id="0" name=""/>
        <dsp:cNvSpPr/>
      </dsp:nvSpPr>
      <dsp:spPr>
        <a:xfrm>
          <a:off x="2510453"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Rotary Fellowships </a:t>
          </a:r>
          <a:endParaRPr lang="en-US" sz="2300" kern="1200" dirty="0">
            <a:solidFill>
              <a:srgbClr val="1D4971"/>
            </a:solidFill>
          </a:endParaRPr>
        </a:p>
      </dsp:txBody>
      <dsp:txXfrm>
        <a:off x="2545417" y="1142251"/>
        <a:ext cx="1810019" cy="1123838"/>
      </dsp:txXfrm>
    </dsp:sp>
    <dsp:sp modelId="{2AF2CDFB-1DCE-49C0-853E-7217A87385A8}">
      <dsp:nvSpPr>
        <dsp:cNvPr id="0" name=""/>
        <dsp:cNvSpPr/>
      </dsp:nvSpPr>
      <dsp:spPr>
        <a:xfrm>
          <a:off x="4599283"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63801-E829-4E46-83D9-8ADDF904E503}">
      <dsp:nvSpPr>
        <dsp:cNvPr id="0" name=""/>
        <dsp:cNvSpPr/>
      </dsp:nvSpPr>
      <dsp:spPr>
        <a:xfrm>
          <a:off x="4808166"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Community Core Group </a:t>
          </a:r>
          <a:endParaRPr lang="en-US" sz="2300" kern="1200" dirty="0">
            <a:solidFill>
              <a:srgbClr val="1D4971"/>
            </a:solidFill>
          </a:endParaRPr>
        </a:p>
      </dsp:txBody>
      <dsp:txXfrm>
        <a:off x="4843130" y="1142251"/>
        <a:ext cx="1810019" cy="1123838"/>
      </dsp:txXfrm>
    </dsp:sp>
    <dsp:sp modelId="{283732BC-ADBA-48E1-9353-FC5700967591}">
      <dsp:nvSpPr>
        <dsp:cNvPr id="0" name=""/>
        <dsp:cNvSpPr/>
      </dsp:nvSpPr>
      <dsp:spPr>
        <a:xfrm>
          <a:off x="6896997"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166D9-E626-4385-9C25-62E52B614631}">
      <dsp:nvSpPr>
        <dsp:cNvPr id="0" name=""/>
        <dsp:cNvSpPr/>
      </dsp:nvSpPr>
      <dsp:spPr>
        <a:xfrm>
          <a:off x="7105880"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Peace Fellows</a:t>
          </a:r>
          <a:endParaRPr lang="en-US" sz="2300" kern="1200" dirty="0">
            <a:solidFill>
              <a:srgbClr val="1D4971"/>
            </a:solidFill>
          </a:endParaRPr>
        </a:p>
      </dsp:txBody>
      <dsp:txXfrm>
        <a:off x="7140844" y="1142251"/>
        <a:ext cx="1810019" cy="1123838"/>
      </dsp:txXfrm>
    </dsp:sp>
    <dsp:sp modelId="{1FCAAE68-076E-4174-B7C5-22960F6635F9}">
      <dsp:nvSpPr>
        <dsp:cNvPr id="0" name=""/>
        <dsp:cNvSpPr/>
      </dsp:nvSpPr>
      <dsp:spPr>
        <a:xfrm>
          <a:off x="9194710"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87D97-EA5B-413D-B529-B3D97E96973D}">
      <dsp:nvSpPr>
        <dsp:cNvPr id="0" name=""/>
        <dsp:cNvSpPr/>
      </dsp:nvSpPr>
      <dsp:spPr>
        <a:xfrm>
          <a:off x="9403593"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Habitat For Humanity</a:t>
          </a:r>
          <a:endParaRPr lang="en-US" sz="2300" kern="1200" dirty="0">
            <a:solidFill>
              <a:srgbClr val="1D4971"/>
            </a:solidFill>
          </a:endParaRPr>
        </a:p>
      </dsp:txBody>
      <dsp:txXfrm>
        <a:off x="9438557" y="1142251"/>
        <a:ext cx="1810019" cy="1123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D6909-1C30-4DC7-8294-D0A9616507C0}">
      <dsp:nvSpPr>
        <dsp:cNvPr id="0" name=""/>
        <dsp:cNvSpPr/>
      </dsp:nvSpPr>
      <dsp:spPr>
        <a:xfrm>
          <a:off x="4704525" y="300"/>
          <a:ext cx="2100460"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1D4971"/>
              </a:solidFill>
            </a:rPr>
            <a:t>Multi-club Grants and Projects</a:t>
          </a:r>
        </a:p>
      </dsp:txBody>
      <dsp:txXfrm>
        <a:off x="5229640" y="300"/>
        <a:ext cx="1050230" cy="1613467"/>
      </dsp:txXfrm>
    </dsp:sp>
    <dsp:sp modelId="{04153719-C7B6-47ED-95AA-2CD53EF779BB}">
      <dsp:nvSpPr>
        <dsp:cNvPr id="0" name=""/>
        <dsp:cNvSpPr/>
      </dsp:nvSpPr>
      <dsp:spPr>
        <a:xfrm rot="4320000">
          <a:off x="6416791" y="1191753"/>
          <a:ext cx="1955717"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1D4971"/>
              </a:solidFill>
            </a:rPr>
            <a:t>Tie project into visiting international visitors like VTT</a:t>
          </a:r>
        </a:p>
      </dsp:txBody>
      <dsp:txXfrm rot="-5400000">
        <a:off x="6750666" y="1627801"/>
        <a:ext cx="1613467" cy="977859"/>
      </dsp:txXfrm>
    </dsp:sp>
    <dsp:sp modelId="{B842C815-3362-4CD9-80C0-1544D018E925}">
      <dsp:nvSpPr>
        <dsp:cNvPr id="0" name=""/>
        <dsp:cNvSpPr/>
      </dsp:nvSpPr>
      <dsp:spPr>
        <a:xfrm rot="8640000">
          <a:off x="5780609" y="3146074"/>
          <a:ext cx="2121093"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1D4971"/>
              </a:solidFill>
            </a:rPr>
            <a:t>Friend-ship Ex-changes</a:t>
          </a:r>
        </a:p>
      </dsp:txBody>
      <dsp:txXfrm rot="10800000">
        <a:off x="6411467" y="3455642"/>
        <a:ext cx="1060547" cy="1613467"/>
      </dsp:txXfrm>
    </dsp:sp>
    <dsp:sp modelId="{C27E10A4-C01C-4CB0-9A6B-437A21AD7AB9}">
      <dsp:nvSpPr>
        <dsp:cNvPr id="0" name=""/>
        <dsp:cNvSpPr/>
      </dsp:nvSpPr>
      <dsp:spPr>
        <a:xfrm rot="12960000">
          <a:off x="3670489" y="3119564"/>
          <a:ext cx="2141511"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1D4971"/>
              </a:solidFill>
            </a:rPr>
            <a:t>DGs promote on club visits</a:t>
          </a:r>
        </a:p>
      </dsp:txBody>
      <dsp:txXfrm rot="10800000">
        <a:off x="4105282" y="3429132"/>
        <a:ext cx="1070755" cy="1613467"/>
      </dsp:txXfrm>
    </dsp:sp>
    <dsp:sp modelId="{1CB99472-C38C-4560-BE2F-99781501D216}">
      <dsp:nvSpPr>
        <dsp:cNvPr id="0" name=""/>
        <dsp:cNvSpPr/>
      </dsp:nvSpPr>
      <dsp:spPr>
        <a:xfrm rot="17280000">
          <a:off x="3137002" y="1191753"/>
          <a:ext cx="1955717"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1D4971"/>
              </a:solidFill>
            </a:rPr>
            <a:t>DG, AG, DRFCC, TRF websites</a:t>
          </a:r>
        </a:p>
      </dsp:txBody>
      <dsp:txXfrm rot="5400000">
        <a:off x="3145377" y="1627801"/>
        <a:ext cx="1613467" cy="977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09F1B-D7E3-4A1E-98E2-6F7B2D7D5BF1}">
      <dsp:nvSpPr>
        <dsp:cNvPr id="0" name=""/>
        <dsp:cNvSpPr/>
      </dsp:nvSpPr>
      <dsp:spPr>
        <a:xfrm>
          <a:off x="1212569" y="54142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431B7-AE29-41DA-BA4C-DAD9B585C0A8}">
      <dsp:nvSpPr>
        <dsp:cNvPr id="0" name=""/>
        <dsp:cNvSpPr/>
      </dsp:nvSpPr>
      <dsp:spPr>
        <a:xfrm>
          <a:off x="417971" y="2269878"/>
          <a:ext cx="288945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accent5">
                  <a:lumMod val="20000"/>
                  <a:lumOff val="80000"/>
                </a:schemeClr>
              </a:solidFill>
            </a:rPr>
            <a:t>Part 1:TRF – Doing Good in the World</a:t>
          </a:r>
        </a:p>
      </dsp:txBody>
      <dsp:txXfrm>
        <a:off x="417971" y="2269878"/>
        <a:ext cx="2889450" cy="1123593"/>
      </dsp:txXfrm>
    </dsp:sp>
    <dsp:sp modelId="{EB640C1E-622F-4F61-83B0-2FF2E45BD11A}">
      <dsp:nvSpPr>
        <dsp:cNvPr id="0" name=""/>
        <dsp:cNvSpPr/>
      </dsp:nvSpPr>
      <dsp:spPr>
        <a:xfrm>
          <a:off x="4607673" y="54142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2ED50-29EC-45B6-9F03-0FC9D5D035F3}">
      <dsp:nvSpPr>
        <dsp:cNvPr id="0" name=""/>
        <dsp:cNvSpPr/>
      </dsp:nvSpPr>
      <dsp:spPr>
        <a:xfrm>
          <a:off x="3813075" y="2269878"/>
          <a:ext cx="288945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accent5">
                  <a:lumMod val="20000"/>
                  <a:lumOff val="80000"/>
                </a:schemeClr>
              </a:solidFill>
            </a:rPr>
            <a:t>Part 2: Grant Model – How to Do Good in the World</a:t>
          </a:r>
        </a:p>
      </dsp:txBody>
      <dsp:txXfrm>
        <a:off x="3813075" y="2269878"/>
        <a:ext cx="2889450" cy="1123593"/>
      </dsp:txXfrm>
    </dsp:sp>
    <dsp:sp modelId="{400CA4AE-1400-47EB-8C12-BD9B30459E70}">
      <dsp:nvSpPr>
        <dsp:cNvPr id="0" name=""/>
        <dsp:cNvSpPr/>
      </dsp:nvSpPr>
      <dsp:spPr>
        <a:xfrm>
          <a:off x="8002777" y="54142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A60C3-F86C-4AAC-BCC3-ECED15897334}">
      <dsp:nvSpPr>
        <dsp:cNvPr id="0" name=""/>
        <dsp:cNvSpPr/>
      </dsp:nvSpPr>
      <dsp:spPr>
        <a:xfrm>
          <a:off x="7208178" y="2269878"/>
          <a:ext cx="288945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accent5">
                  <a:lumMod val="20000"/>
                  <a:lumOff val="80000"/>
                </a:schemeClr>
              </a:solidFill>
            </a:rPr>
            <a:t>Part 3: International Service – Roadmap to working Globally </a:t>
          </a:r>
        </a:p>
      </dsp:txBody>
      <dsp:txXfrm>
        <a:off x="7208178" y="2269878"/>
        <a:ext cx="2889450" cy="112359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otary.org/en/our-program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y.rotary.org/en/take-action/apply-grants/global-gran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977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Review the Seven Areas of Focus</a:t>
            </a:r>
          </a:p>
          <a:p>
            <a:pPr marL="228600" indent="-228600">
              <a:buAutoNum type="arabicPeriod"/>
            </a:pPr>
            <a:r>
              <a:rPr lang="en-US" sz="1600" dirty="0"/>
              <a:t>Point out how and why these focus areas are of importance in Rotary International Service. </a:t>
            </a:r>
          </a:p>
          <a:p>
            <a:pPr marL="228600" indent="-228600">
              <a:buAutoNum type="arabicPeriod"/>
            </a:pPr>
            <a:r>
              <a:rPr lang="en-US" sz="1600" dirty="0"/>
              <a:t>Discuss how the Areas of Focus are used in Global Grants</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247368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9100" y="314325"/>
            <a:ext cx="3479800" cy="1957388"/>
          </a:xfrm>
        </p:spPr>
      </p:sp>
      <p:sp>
        <p:nvSpPr>
          <p:cNvPr id="3" name="Notes Placeholder 2"/>
          <p:cNvSpPr>
            <a:spLocks noGrp="1"/>
          </p:cNvSpPr>
          <p:nvPr>
            <p:ph type="body" idx="1"/>
          </p:nvPr>
        </p:nvSpPr>
        <p:spPr>
          <a:xfrm>
            <a:off x="515415" y="2504711"/>
            <a:ext cx="5827170" cy="5947504"/>
          </a:xfrm>
        </p:spPr>
        <p:txBody>
          <a:bodyPr/>
          <a:lstStyle/>
          <a:p>
            <a:pPr marL="228600" indent="-228600">
              <a:buAutoNum type="arabicPeriod"/>
            </a:pPr>
            <a:r>
              <a:rPr lang="en-US" sz="1600" dirty="0"/>
              <a:t>Highlight common themes or other insights from the debrief, including but not limited to:</a:t>
            </a:r>
          </a:p>
          <a:p>
            <a:pPr marL="628650" lvl="1" indent="-171450">
              <a:buFont typeface="Arial" panose="020B0604020202020204" pitchFamily="34" charset="0"/>
              <a:buChar char="•"/>
            </a:pPr>
            <a:r>
              <a:rPr lang="en-US" sz="1600" dirty="0"/>
              <a:t>There is no one way to approach project design</a:t>
            </a:r>
          </a:p>
          <a:p>
            <a:pPr marL="628650" lvl="1" indent="-171450">
              <a:buFont typeface="Arial" panose="020B0604020202020204" pitchFamily="34" charset="0"/>
              <a:buChar char="•"/>
            </a:pPr>
            <a:r>
              <a:rPr lang="en-US" sz="1600" dirty="0"/>
              <a:t>Thoughtfully approaching the process and problem in advance and throughout is important</a:t>
            </a:r>
          </a:p>
          <a:p>
            <a:pPr marL="628650" lvl="1" indent="-171450">
              <a:buFont typeface="Arial" panose="020B0604020202020204" pitchFamily="34" charset="0"/>
              <a:buChar char="•"/>
            </a:pPr>
            <a:r>
              <a:rPr lang="en-US" sz="1600" dirty="0"/>
              <a:t>Flexibility and reassessment is key</a:t>
            </a:r>
          </a:p>
          <a:p>
            <a:pPr marL="628650" lvl="1" indent="-171450">
              <a:buFont typeface="Arial" panose="020B0604020202020204" pitchFamily="34" charset="0"/>
              <a:buChar char="•"/>
            </a:pPr>
            <a:r>
              <a:rPr lang="en-US" sz="1600" dirty="0"/>
              <a:t>Experts are everywhere and just need to be asked</a:t>
            </a:r>
          </a:p>
          <a:p>
            <a:pPr marL="628650" lvl="1" indent="-171450">
              <a:buFont typeface="Arial" panose="020B0604020202020204" pitchFamily="34" charset="0"/>
              <a:buChar char="•"/>
            </a:pPr>
            <a:r>
              <a:rPr lang="en-US" sz="1600" dirty="0"/>
              <a:t>Experience is important and should be sought out in participants or partners.</a:t>
            </a:r>
          </a:p>
          <a:p>
            <a:pPr marL="628650" lvl="1" indent="-171450">
              <a:buFont typeface="Arial" panose="020B0604020202020204" pitchFamily="34" charset="0"/>
              <a:buChar char="•"/>
            </a:pPr>
            <a:r>
              <a:rPr lang="en-US" sz="1600" dirty="0"/>
              <a:t>Don’t reinvent the wheel, unless it is a better wheel</a:t>
            </a:r>
          </a:p>
          <a:p>
            <a:pPr marL="628650" lvl="1" indent="-171450">
              <a:buFont typeface="Arial" panose="020B0604020202020204" pitchFamily="34" charset="0"/>
              <a:buChar char="•"/>
            </a:pPr>
            <a:r>
              <a:rPr lang="en-US" sz="1600" dirty="0"/>
              <a:t>Despite how complex the project is, keep in mind the “heart” of the project, the people in the community being helped.</a:t>
            </a:r>
          </a:p>
          <a:p>
            <a:pPr marL="228600" indent="-228600">
              <a:buAutoNum type="arabicPeriod"/>
            </a:pPr>
            <a:r>
              <a:rPr lang="en-US" sz="1600" dirty="0"/>
              <a:t>Brainstorm the advantages of International Service with and without The Rotary Foundation involvement.</a:t>
            </a:r>
          </a:p>
          <a:p>
            <a:pPr marL="628650" lvl="1" indent="-171450">
              <a:buFont typeface="Arial" panose="020B0604020202020204" pitchFamily="34" charset="0"/>
              <a:buChar char="•"/>
            </a:pPr>
            <a:r>
              <a:rPr lang="en-US" sz="1600" dirty="0"/>
              <a:t>Without TRF many activities are easier because of lack of bureaucracy, reporting, and scale of the project</a:t>
            </a:r>
          </a:p>
          <a:p>
            <a:pPr marL="628650" lvl="1" indent="-171450">
              <a:buFont typeface="Arial" panose="020B0604020202020204" pitchFamily="34" charset="0"/>
              <a:buChar char="•"/>
            </a:pPr>
            <a:r>
              <a:rPr lang="en-US" sz="1600" dirty="0"/>
              <a:t>TRF involvement lends structure, expertise, and accountability which are all important in multi-country interactions.</a:t>
            </a:r>
          </a:p>
          <a:p>
            <a:pPr marL="628650" lvl="1" indent="-171450">
              <a:buFont typeface="Arial" panose="020B0604020202020204" pitchFamily="34" charset="0"/>
              <a:buChar char="•"/>
            </a:pPr>
            <a:r>
              <a:rPr lang="en-US" sz="1600" dirty="0"/>
              <a:t>TRF SHARE Funding Model* can multiply and leverage available funds, however…</a:t>
            </a:r>
          </a:p>
          <a:p>
            <a:pPr marL="628650" lvl="1" indent="-171450">
              <a:buFont typeface="Arial" panose="020B0604020202020204" pitchFamily="34" charset="0"/>
              <a:buChar char="•"/>
            </a:pPr>
            <a:r>
              <a:rPr lang="en-US" sz="1600" dirty="0"/>
              <a:t>There can be unwanted restrictions on use of funds</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103870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4850" y="228600"/>
            <a:ext cx="2908300" cy="1635125"/>
          </a:xfrm>
        </p:spPr>
      </p:sp>
      <p:sp>
        <p:nvSpPr>
          <p:cNvPr id="3" name="Notes Placeholder 2"/>
          <p:cNvSpPr>
            <a:spLocks noGrp="1"/>
          </p:cNvSpPr>
          <p:nvPr>
            <p:ph type="body" idx="1"/>
          </p:nvPr>
        </p:nvSpPr>
        <p:spPr>
          <a:xfrm>
            <a:off x="299594" y="1941324"/>
            <a:ext cx="6258812" cy="7066367"/>
          </a:xfrm>
        </p:spPr>
        <p:txBody>
          <a:bodyPr/>
          <a:lstStyle/>
          <a:p>
            <a:pPr marL="228600" indent="-228600">
              <a:buAutoNum type="arabicPeriod"/>
            </a:pPr>
            <a:r>
              <a:rPr lang="en-US" sz="1600" dirty="0"/>
              <a:t>Form groups with 3-4 participants / group.</a:t>
            </a:r>
          </a:p>
          <a:p>
            <a:pPr marL="228600" indent="-228600">
              <a:buAutoNum type="arabicPeriod"/>
            </a:pPr>
            <a:r>
              <a:rPr lang="en-US" sz="1600" dirty="0"/>
              <a:t>Breakout groups will explore International Service that does not involve doing a service project.</a:t>
            </a:r>
          </a:p>
          <a:p>
            <a:pPr lvl="1"/>
            <a:r>
              <a:rPr lang="en-US" sz="1600" b="1" dirty="0"/>
              <a:t>Using Inserts IS-3: RI Programs – Service Opportunities and IS-4: Get Connected – Network Internationally we will revisit the same situation posed earlier only this time explore activities that do not include service projects:</a:t>
            </a:r>
          </a:p>
          <a:p>
            <a:pPr lvl="1"/>
            <a:r>
              <a:rPr lang="en-US" sz="1600" i="1" dirty="0"/>
              <a:t>“A Rotarian while traveling internationally visited a Rotary club and became interested in helping with a problem in that community. After obtaining her club’s commitment to do something, how should they proceed”?</a:t>
            </a:r>
          </a:p>
          <a:p>
            <a:pPr lvl="1"/>
            <a:endParaRPr lang="en-US" sz="800" b="1" dirty="0"/>
          </a:p>
          <a:p>
            <a:pPr lvl="1"/>
            <a:r>
              <a:rPr lang="en-US" sz="1600" b="1" dirty="0"/>
              <a:t>Determine what type of “problem” might be encountered internationally that can be addressed with one of Rotary’s programs and/or service opportunities. Decide what the problem might be and offer a recommendation to address it. </a:t>
            </a:r>
          </a:p>
          <a:p>
            <a:pPr marL="228600" indent="-228600">
              <a:buAutoNum type="arabicPeriod"/>
            </a:pPr>
            <a:r>
              <a:rPr lang="en-US" sz="1600" dirty="0"/>
              <a:t>Begin breakouts</a:t>
            </a:r>
          </a:p>
          <a:p>
            <a:pPr marL="228600" indent="-228600">
              <a:buAutoNum type="arabicPeriod"/>
            </a:pPr>
            <a:r>
              <a:rPr lang="en-US" sz="1600" dirty="0"/>
              <a:t>Reconvene the whole group and have each group share their ideas.</a:t>
            </a:r>
          </a:p>
          <a:p>
            <a:pPr marL="228600" indent="-228600">
              <a:buAutoNum type="arabicPeriod"/>
            </a:pPr>
            <a:r>
              <a:rPr lang="en-US" sz="1600" dirty="0"/>
              <a:t>Encourage feedback from the rest of the group</a:t>
            </a:r>
          </a:p>
          <a:p>
            <a:pPr marL="228600" indent="-228600">
              <a:buAutoNum type="arabicPeriod"/>
            </a:pPr>
            <a:r>
              <a:rPr lang="en-US" sz="1600" dirty="0"/>
              <a:t>Review the International Connections depicted on the slide:</a:t>
            </a:r>
          </a:p>
          <a:p>
            <a:pPr marL="742950" lvl="1" indent="-285750">
              <a:buFont typeface="Arial" panose="020B0604020202020204" pitchFamily="34" charset="0"/>
              <a:buChar char="•"/>
            </a:pPr>
            <a:r>
              <a:rPr lang="en-US" sz="1600" dirty="0"/>
              <a:t>International Students – attending Universities/ESL Community Colleges</a:t>
            </a:r>
          </a:p>
          <a:p>
            <a:pPr marL="742950" lvl="1" indent="-285750">
              <a:buFont typeface="Arial" panose="020B0604020202020204" pitchFamily="34" charset="0"/>
              <a:buChar char="•"/>
            </a:pPr>
            <a:r>
              <a:rPr lang="en-US" sz="1600" dirty="0"/>
              <a:t>Rotary Fellowships – vocational; recreational; service</a:t>
            </a:r>
          </a:p>
          <a:p>
            <a:pPr marL="742950" lvl="1" indent="-285750">
              <a:buFont typeface="Arial" panose="020B0604020202020204" pitchFamily="34" charset="0"/>
              <a:buChar char="•"/>
            </a:pPr>
            <a:r>
              <a:rPr lang="en-US" sz="1600" dirty="0"/>
              <a:t>Community Core Groups – not Rotarians but community members that want to improve their community.</a:t>
            </a:r>
          </a:p>
          <a:p>
            <a:pPr marL="742950" lvl="1" indent="-285750">
              <a:buFont typeface="Arial" panose="020B0604020202020204" pitchFamily="34" charset="0"/>
              <a:buChar char="•"/>
            </a:pPr>
            <a:r>
              <a:rPr lang="en-US" sz="1600" dirty="0"/>
              <a:t>Peace Fellows – college graduate looking to expand international expertise</a:t>
            </a:r>
          </a:p>
          <a:p>
            <a:pPr marL="742950" lvl="1" indent="-285750">
              <a:buFont typeface="Arial" panose="020B0604020202020204" pitchFamily="34" charset="0"/>
              <a:buChar char="•"/>
            </a:pPr>
            <a:r>
              <a:rPr lang="en-US" sz="1600" dirty="0"/>
              <a:t>Habitat for Humanity (partners)</a:t>
            </a:r>
          </a:p>
          <a:p>
            <a:pPr marL="742950" lvl="1" indent="-285750">
              <a:buFont typeface="Arial" panose="020B0604020202020204" pitchFamily="34" charset="0"/>
              <a:buChar char="•"/>
            </a:pPr>
            <a:r>
              <a:rPr lang="en-US" sz="1600" dirty="0"/>
              <a:t>Other?</a:t>
            </a:r>
          </a:p>
        </p:txBody>
      </p:sp>
    </p:spTree>
    <p:extLst>
      <p:ext uri="{BB962C8B-B14F-4D97-AF65-F5344CB8AC3E}">
        <p14:creationId xmlns:p14="http://schemas.microsoft.com/office/powerpoint/2010/main" val="395901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8288"/>
            <a:ext cx="5486400" cy="3086100"/>
          </a:xfrm>
        </p:spPr>
      </p:sp>
      <p:sp>
        <p:nvSpPr>
          <p:cNvPr id="3" name="Notes Placeholder 2"/>
          <p:cNvSpPr>
            <a:spLocks noGrp="1"/>
          </p:cNvSpPr>
          <p:nvPr>
            <p:ph type="body" idx="1"/>
          </p:nvPr>
        </p:nvSpPr>
        <p:spPr>
          <a:xfrm>
            <a:off x="685800" y="3724690"/>
            <a:ext cx="5486400" cy="3600450"/>
          </a:xfrm>
        </p:spPr>
        <p:txBody>
          <a:bodyPr/>
          <a:lstStyle/>
          <a:p>
            <a:pPr marL="228600" indent="-228600">
              <a:buAutoNum type="arabicPeriod"/>
            </a:pPr>
            <a:r>
              <a:rPr lang="en-US" sz="1600" dirty="0"/>
              <a:t>Rotary Districts are a unique International Resource.</a:t>
            </a:r>
          </a:p>
          <a:p>
            <a:pPr lvl="1"/>
            <a:r>
              <a:rPr lang="en-US" sz="1600" b="1" dirty="0"/>
              <a:t>How can YOUR Rotary District be a resource for International Service?</a:t>
            </a:r>
          </a:p>
          <a:p>
            <a:pPr marL="228600" indent="-228600">
              <a:buAutoNum type="arabicPeriod"/>
            </a:pPr>
            <a:r>
              <a:rPr lang="en-US" sz="1600" dirty="0"/>
              <a:t>Give participants an opportunity to share ideas from their home district. Add some of the following as time and opportunity allows:</a:t>
            </a:r>
          </a:p>
          <a:p>
            <a:pPr marL="628650" lvl="1" indent="-171450">
              <a:buFont typeface="Arial" panose="020B0604020202020204" pitchFamily="34" charset="0"/>
              <a:buChar char="•"/>
            </a:pPr>
            <a:r>
              <a:rPr lang="en-US" sz="1600" dirty="0"/>
              <a:t>Promote multi-club grants and projects</a:t>
            </a:r>
          </a:p>
          <a:p>
            <a:pPr marL="628650" lvl="1" indent="-171450">
              <a:buFont typeface="Arial" panose="020B0604020202020204" pitchFamily="34" charset="0"/>
              <a:buChar char="•"/>
            </a:pPr>
            <a:r>
              <a:rPr lang="en-US" sz="1600" dirty="0"/>
              <a:t>Highlight needs and people in need at district events</a:t>
            </a:r>
          </a:p>
          <a:p>
            <a:pPr marL="628650" lvl="1" indent="-171450">
              <a:buFont typeface="Arial" panose="020B0604020202020204" pitchFamily="34" charset="0"/>
              <a:buChar char="•"/>
            </a:pPr>
            <a:r>
              <a:rPr lang="en-US" sz="1600" dirty="0"/>
              <a:t>Tie project into visiting international visitors, especially VTT (Vocational Training Teams)</a:t>
            </a:r>
          </a:p>
          <a:p>
            <a:pPr marL="628650" lvl="1" indent="-171450">
              <a:buFont typeface="Arial" panose="020B0604020202020204" pitchFamily="34" charset="0"/>
              <a:buChar char="•"/>
            </a:pPr>
            <a:r>
              <a:rPr lang="en-US" sz="1600" dirty="0"/>
              <a:t>Rotary Volunteers and Friendship Exchanges</a:t>
            </a:r>
          </a:p>
          <a:p>
            <a:pPr marL="628650" lvl="1" indent="-171450">
              <a:buFont typeface="Arial" panose="020B0604020202020204" pitchFamily="34" charset="0"/>
              <a:buChar char="•"/>
            </a:pPr>
            <a:r>
              <a:rPr lang="en-US" sz="1600" dirty="0"/>
              <a:t>Governors can discuss on club visits.</a:t>
            </a:r>
          </a:p>
          <a:p>
            <a:pPr marL="628650" lvl="1" indent="-171450">
              <a:buFont typeface="Arial" panose="020B0604020202020204" pitchFamily="34" charset="0"/>
              <a:buChar char="•"/>
            </a:pPr>
            <a:r>
              <a:rPr lang="en-US" sz="1600" dirty="0"/>
              <a:t>Resources include – DG, AG, DRFCC, TRF Websites</a:t>
            </a:r>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a:p>
        </p:txBody>
      </p:sp>
    </p:spTree>
    <p:extLst>
      <p:ext uri="{BB962C8B-B14F-4D97-AF65-F5344CB8AC3E}">
        <p14:creationId xmlns:p14="http://schemas.microsoft.com/office/powerpoint/2010/main" val="534912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296863"/>
            <a:ext cx="3625850" cy="2039937"/>
          </a:xfrm>
        </p:spPr>
      </p:sp>
      <p:sp>
        <p:nvSpPr>
          <p:cNvPr id="3" name="Notes Placeholder 2"/>
          <p:cNvSpPr>
            <a:spLocks noGrp="1"/>
          </p:cNvSpPr>
          <p:nvPr>
            <p:ph type="body" idx="1"/>
          </p:nvPr>
        </p:nvSpPr>
        <p:spPr>
          <a:xfrm>
            <a:off x="443001" y="2463839"/>
            <a:ext cx="6105466" cy="6286746"/>
          </a:xfrm>
        </p:spPr>
        <p:txBody>
          <a:bodyPr/>
          <a:lstStyle/>
          <a:p>
            <a:pPr marL="228600" indent="-228600">
              <a:buAutoNum type="arabicPeriod"/>
            </a:pPr>
            <a:r>
              <a:rPr lang="en-US" sz="1600" dirty="0"/>
              <a:t>Vocational skills can be key in providing service internationally.</a:t>
            </a:r>
          </a:p>
          <a:p>
            <a:pPr lvl="1"/>
            <a:r>
              <a:rPr lang="en-US" sz="1600" b="1" dirty="0"/>
              <a:t>What ideas do you have regarding using vocational skills internationally?</a:t>
            </a:r>
          </a:p>
          <a:p>
            <a:pPr marL="228600" indent="-228600">
              <a:buAutoNum type="arabicPeriod"/>
            </a:pPr>
            <a:r>
              <a:rPr lang="en-US" sz="1600" dirty="0"/>
              <a:t>Some might include:</a:t>
            </a:r>
          </a:p>
          <a:p>
            <a:pPr marL="628650" lvl="1" indent="-171450">
              <a:buFont typeface="Arial" panose="020B0604020202020204" pitchFamily="34" charset="0"/>
              <a:buChar char="•"/>
            </a:pPr>
            <a:r>
              <a:rPr lang="en-US" sz="1600" dirty="0"/>
              <a:t>Volunteering to work on a project within you area of expertise</a:t>
            </a:r>
          </a:p>
          <a:p>
            <a:pPr marL="628650" lvl="1" indent="-171450">
              <a:buFont typeface="Arial" panose="020B0604020202020204" pitchFamily="34" charset="0"/>
              <a:buChar char="•"/>
            </a:pPr>
            <a:r>
              <a:rPr lang="en-US" sz="1600" dirty="0"/>
              <a:t>Volunteering with a Rotarian Action Group that makes use of your skills or talents. </a:t>
            </a:r>
          </a:p>
          <a:p>
            <a:pPr marL="228600" indent="-228600">
              <a:buAutoNum type="arabicPeriod"/>
            </a:pPr>
            <a:r>
              <a:rPr lang="en-US" sz="1600" dirty="0"/>
              <a:t>How can an International Service activity fulfill your commitment to the Object of Rotary?</a:t>
            </a:r>
          </a:p>
          <a:p>
            <a:pPr marL="628650" lvl="1" indent="-171450">
              <a:buFont typeface="Arial" panose="020B0604020202020204" pitchFamily="34" charset="0"/>
              <a:buChar char="•"/>
            </a:pPr>
            <a:r>
              <a:rPr lang="en-US" sz="1600" dirty="0"/>
              <a:t>From the Object of Rotary – FOURTH: The advancement of international understanding, goodwill, and peace through a world fellowship of business and professional persons united in the ideal of service. </a:t>
            </a:r>
          </a:p>
          <a:p>
            <a:pPr marL="628650" lvl="1" indent="-171450">
              <a:buFont typeface="Arial" panose="020B0604020202020204" pitchFamily="34" charset="0"/>
              <a:buChar char="•"/>
            </a:pPr>
            <a:r>
              <a:rPr lang="en-US" sz="1600" dirty="0"/>
              <a:t>Each Rotarian must determine what that means to them personally and where it fits into their life</a:t>
            </a:r>
          </a:p>
          <a:p>
            <a:pPr marL="628650" lvl="1" indent="-171450">
              <a:buFont typeface="Arial" panose="020B0604020202020204" pitchFamily="34" charset="0"/>
              <a:buChar char="•"/>
            </a:pPr>
            <a:r>
              <a:rPr lang="en-US" sz="1600" dirty="0"/>
              <a:t>Their association with Rotary gives them unparalleled access to a worldwide organization of like-minded “do-gooders”. </a:t>
            </a:r>
          </a:p>
          <a:p>
            <a:pPr marL="228600" indent="-228600">
              <a:buAutoNum type="arabicPeriod"/>
            </a:pPr>
            <a:r>
              <a:rPr lang="en-US" sz="1600" dirty="0"/>
              <a:t>How can you “turn on” other Rotarians in your club to the excitement and reward of International Service?</a:t>
            </a:r>
          </a:p>
          <a:p>
            <a:pPr marL="628650" lvl="1" indent="-171450">
              <a:buFont typeface="Arial" panose="020B0604020202020204" pitchFamily="34" charset="0"/>
              <a:buChar char="•"/>
            </a:pPr>
            <a:r>
              <a:rPr lang="en-US" sz="1600" dirty="0"/>
              <a:t>Create an International Committee and explore the possibilities of the club doing an international project</a:t>
            </a:r>
          </a:p>
          <a:p>
            <a:pPr marL="628650" lvl="1" indent="-171450">
              <a:buFont typeface="Arial" panose="020B0604020202020204" pitchFamily="34" charset="0"/>
              <a:buChar char="•"/>
            </a:pPr>
            <a:r>
              <a:rPr lang="en-US" sz="1600" dirty="0"/>
              <a:t>Consider participating in a Rotary Action Group, a fellowship or another Program of RI (</a:t>
            </a:r>
            <a:r>
              <a:rPr lang="en-US" sz="1600" dirty="0">
                <a:hlinkClick r:id="rId3"/>
              </a:rPr>
              <a:t>https://www.rotary.org/en/our-programs</a:t>
            </a:r>
            <a:r>
              <a:rPr lang="en-US" sz="1600" dirty="0"/>
              <a:t> )</a:t>
            </a:r>
          </a:p>
          <a:p>
            <a:pPr marL="628650" lvl="1" indent="-171450">
              <a:buFont typeface="Arial" panose="020B0604020202020204" pitchFamily="34" charset="0"/>
              <a:buChar char="•"/>
            </a:pPr>
            <a:r>
              <a:rPr lang="en-US" sz="1600" dirty="0"/>
              <a:t>Join other clubs in their international efforts</a:t>
            </a:r>
          </a:p>
        </p:txBody>
      </p:sp>
      <p:sp>
        <p:nvSpPr>
          <p:cNvPr id="4" name="Slide Number Placeholder 3"/>
          <p:cNvSpPr>
            <a:spLocks noGrp="1"/>
          </p:cNvSpPr>
          <p:nvPr>
            <p:ph type="sldNum" sz="quarter" idx="5"/>
          </p:nvPr>
        </p:nvSpPr>
        <p:spPr/>
        <p:txBody>
          <a:bodyPr/>
          <a:lstStyle/>
          <a:p>
            <a:fld id="{30297127-1E13-4AA5-AC18-6841A99A8065}" type="slidenum">
              <a:rPr lang="en-US" smtClean="0"/>
              <a:t>14</a:t>
            </a:fld>
            <a:endParaRPr lang="en-US"/>
          </a:p>
        </p:txBody>
      </p:sp>
    </p:spTree>
    <p:extLst>
      <p:ext uri="{BB962C8B-B14F-4D97-AF65-F5344CB8AC3E}">
        <p14:creationId xmlns:p14="http://schemas.microsoft.com/office/powerpoint/2010/main" val="2667395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303213"/>
            <a:ext cx="3362325" cy="1890712"/>
          </a:xfrm>
        </p:spPr>
      </p:sp>
      <p:sp>
        <p:nvSpPr>
          <p:cNvPr id="3" name="Notes Placeholder 2"/>
          <p:cNvSpPr>
            <a:spLocks noGrp="1"/>
          </p:cNvSpPr>
          <p:nvPr>
            <p:ph type="body" idx="1"/>
          </p:nvPr>
        </p:nvSpPr>
        <p:spPr>
          <a:xfrm>
            <a:off x="443001" y="2384325"/>
            <a:ext cx="6037311" cy="6560891"/>
          </a:xfrm>
        </p:spPr>
        <p:txBody>
          <a:bodyPr/>
          <a:lstStyle/>
          <a:p>
            <a:pPr marL="228600" indent="-228600">
              <a:buAutoNum type="arabicPeriod"/>
            </a:pPr>
            <a:r>
              <a:rPr lang="en-US" sz="1600" dirty="0"/>
              <a:t>Summarize referring back to the sessions in Parts 1 and 2 dealing with the Foundation:</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Part I</a:t>
            </a:r>
            <a:r>
              <a:rPr lang="en-US" sz="1600" dirty="0">
                <a:effectLst/>
                <a:latin typeface="Calibri" panose="020F0502020204030204" pitchFamily="34" charset="0"/>
                <a:ea typeface="Calibri" panose="020F0502020204030204" pitchFamily="34" charset="0"/>
                <a:cs typeface="Times New Roman" panose="02020603050405020304" pitchFamily="18" charset="0"/>
              </a:rPr>
              <a:t>, we were inspired by the good our foundation is doing in the world</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Part II</a:t>
            </a:r>
            <a:r>
              <a:rPr lang="en-US" sz="1600" dirty="0">
                <a:effectLst/>
                <a:latin typeface="Calibri" panose="020F0502020204030204" pitchFamily="34" charset="0"/>
                <a:ea typeface="Calibri" panose="020F0502020204030204" pitchFamily="34" charset="0"/>
                <a:cs typeface="Times New Roman" panose="02020603050405020304" pitchFamily="18" charset="0"/>
              </a:rPr>
              <a:t>, we explored some of the “how” of “doing good in the world”, with terminology, tools, key concepts, and methods of the Grant Model.</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this session,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Part III</a:t>
            </a:r>
            <a:r>
              <a:rPr lang="en-US" sz="1600" dirty="0">
                <a:effectLst/>
                <a:latin typeface="Calibri" panose="020F0502020204030204" pitchFamily="34" charset="0"/>
                <a:ea typeface="Calibri" panose="020F0502020204030204" pitchFamily="34" charset="0"/>
                <a:cs typeface="Times New Roman" panose="02020603050405020304" pitchFamily="18" charset="0"/>
              </a:rPr>
              <a:t>, our goal is to provide you with a ‘roadmap’ to International Service, including getting involved and getting others involved in ‘doing good in the world’</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Your thoughtful approach to a need, use of your skills, and your commitment to helping others will get you a long way toward participating in International Service</a:t>
            </a:r>
          </a:p>
          <a:p>
            <a:pPr marL="342900" marR="0" lvl="0" indent="-342900">
              <a:lnSpc>
                <a:spcPct val="107000"/>
              </a:lnSpc>
              <a:spcBef>
                <a:spcPts val="0"/>
              </a:spcBef>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All projects are local to somebody. The needs are local and real. A small project you start or in which you participate today could develop into the next big project.</a:t>
            </a:r>
          </a:p>
          <a:p>
            <a:pPr marL="342900" marR="0" lvl="0" indent="-34290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As Rotarians we have adopted a mission to help others. Now knowing some of what is available through our foundation, use these tools, motivate your club, go to your district seminars, develop your Rotary contacts and start “doing good in the world”.</a:t>
            </a:r>
          </a:p>
          <a:p>
            <a:pPr marL="342900" marR="0" lvl="0" indent="-342900">
              <a:lnSpc>
                <a:spcPct val="107000"/>
              </a:lnSpc>
              <a:spcBef>
                <a:spcPts val="0"/>
              </a:spcBef>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a world filled with bad news of poverty, crime, and misfortune, we are a force for good in the world. We are making a difference. You are making a difference.</a:t>
            </a:r>
          </a:p>
          <a:p>
            <a:pPr marL="685800" lvl="1"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15</a:t>
            </a:fld>
            <a:endParaRPr lang="en-US"/>
          </a:p>
        </p:txBody>
      </p:sp>
    </p:spTree>
    <p:extLst>
      <p:ext uri="{BB962C8B-B14F-4D97-AF65-F5344CB8AC3E}">
        <p14:creationId xmlns:p14="http://schemas.microsoft.com/office/powerpoint/2010/main" val="255549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1999"/>
            <a:ext cx="5486400" cy="3555369"/>
          </a:xfrm>
        </p:spPr>
        <p:txBody>
          <a:bodyPr/>
          <a:lstStyle/>
          <a:p>
            <a:pPr marL="228600" indent="-228600" algn="l" fontAlgn="auto">
              <a:buAutoNum type="arabicPeriod"/>
            </a:pPr>
            <a:r>
              <a:rPr lang="en-US" sz="1600" i="0" u="none" strike="noStrike" dirty="0">
                <a:solidFill>
                  <a:srgbClr val="000000"/>
                </a:solidFill>
                <a:effectLst/>
                <a:latin typeface="Calibri" panose="020F0502020204030204" pitchFamily="34" charset="0"/>
                <a:cs typeface="Calibri" panose="020F0502020204030204" pitchFamily="34" charset="0"/>
              </a:rPr>
              <a:t>Review session goals and where this course fits into the Service curriculum of RLI.</a:t>
            </a:r>
          </a:p>
          <a:p>
            <a:pPr marL="228600" indent="-228600" algn="l" fontAlgn="auto">
              <a:buAutoNum type="arabicPeriod"/>
            </a:pPr>
            <a:r>
              <a:rPr lang="en-US" sz="1600" dirty="0">
                <a:solidFill>
                  <a:srgbClr val="000000"/>
                </a:solidFill>
                <a:latin typeface="Calibri" panose="020F0502020204030204" pitchFamily="34" charset="0"/>
                <a:cs typeface="Calibri" panose="020F0502020204030204" pitchFamily="34" charset="0"/>
              </a:rPr>
              <a:t>Point out referenced materials and where they can be found</a:t>
            </a:r>
          </a:p>
          <a:p>
            <a:pPr marL="228600" indent="-228600" algn="l" fontAlgn="auto">
              <a:buAutoNum type="arabicPeriod"/>
            </a:pPr>
            <a:r>
              <a:rPr lang="en-US" sz="1600" dirty="0">
                <a:solidFill>
                  <a:srgbClr val="000000"/>
                </a:solidFill>
                <a:latin typeface="Calibri" panose="020F0502020204030204" pitchFamily="34" charset="0"/>
                <a:cs typeface="Calibri" panose="020F0502020204030204" pitchFamily="34" charset="0"/>
              </a:rPr>
              <a:t>Direct participants to the disclaimer “consult your district for specific Rotary Foundation training and information”</a:t>
            </a:r>
          </a:p>
          <a:p>
            <a:pPr marL="228600" indent="-228600" algn="l" fontAlgn="auto">
              <a:buAutoNum type="arabicPeriod"/>
            </a:pPr>
            <a:r>
              <a:rPr lang="en-US" sz="1600" dirty="0">
                <a:solidFill>
                  <a:srgbClr val="000000"/>
                </a:solidFill>
                <a:latin typeface="Calibri" panose="020F0502020204030204" pitchFamily="34" charset="0"/>
                <a:cs typeface="Calibri" panose="020F0502020204030204" pitchFamily="34" charset="0"/>
              </a:rPr>
              <a:t>Point out inserts for International Service: </a:t>
            </a:r>
            <a:r>
              <a:rPr lang="en-US" sz="1600" i="0" u="none" strike="noStrike" dirty="0">
                <a:solidFill>
                  <a:srgbClr val="000000"/>
                </a:solidFill>
                <a:effectLst/>
                <a:latin typeface="Calibri" panose="020F0502020204030204" pitchFamily="34" charset="0"/>
                <a:cs typeface="Calibri" panose="020F0502020204030204" pitchFamily="34" charset="0"/>
              </a:rPr>
              <a:t> </a:t>
            </a:r>
          </a:p>
          <a:p>
            <a:pPr algn="l" fontAlgn="auto"/>
            <a:r>
              <a:rPr lang="en-US" sz="1600" b="1" i="0" u="none" strike="noStrike" dirty="0">
                <a:solidFill>
                  <a:srgbClr val="000000"/>
                </a:solidFill>
                <a:effectLst/>
                <a:latin typeface="Calibri" panose="020F0502020204030204" pitchFamily="34" charset="0"/>
                <a:cs typeface="Calibri" panose="020F0502020204030204" pitchFamily="34" charset="0"/>
              </a:rPr>
              <a:t>	International Service</a:t>
            </a:r>
            <a:endParaRPr lang="en-US" sz="1600" b="1" i="0" dirty="0">
              <a:solidFill>
                <a:srgbClr val="000000"/>
              </a:solidFill>
              <a:effectLst/>
              <a:latin typeface="Calibri" panose="020F0502020204030204" pitchFamily="34" charset="0"/>
              <a:cs typeface="Calibri" panose="020F0502020204030204" pitchFamily="34" charset="0"/>
            </a:endParaRPr>
          </a:p>
          <a:p>
            <a:pPr algn="l" fontAlgn="auto"/>
            <a:r>
              <a:rPr lang="en-US" sz="1600" b="0" i="0" u="none" strike="noStrike" dirty="0">
                <a:solidFill>
                  <a:srgbClr val="000000"/>
                </a:solidFill>
                <a:effectLst/>
                <a:latin typeface="Calibri" panose="020F0502020204030204" pitchFamily="34" charset="0"/>
                <a:cs typeface="Calibri" panose="020F0502020204030204" pitchFamily="34" charset="0"/>
              </a:rPr>
              <a:t>	Insert IS-1: Suggested Steps in Developing a World 		Community Service Project</a:t>
            </a:r>
            <a:endParaRPr lang="en-US" sz="1600" b="0" i="0" dirty="0">
              <a:solidFill>
                <a:srgbClr val="000000"/>
              </a:solidFill>
              <a:effectLst/>
              <a:latin typeface="Calibri" panose="020F0502020204030204" pitchFamily="34" charset="0"/>
              <a:cs typeface="Calibri" panose="020F0502020204030204" pitchFamily="34" charset="0"/>
            </a:endParaRPr>
          </a:p>
          <a:p>
            <a:pPr algn="l" fontAlgn="auto"/>
            <a:r>
              <a:rPr lang="en-US" sz="1600" b="0" i="0" u="none" strike="noStrike" dirty="0">
                <a:solidFill>
                  <a:srgbClr val="000000"/>
                </a:solidFill>
                <a:effectLst/>
                <a:latin typeface="Calibri" panose="020F0502020204030204" pitchFamily="34" charset="0"/>
                <a:cs typeface="Calibri" panose="020F0502020204030204" pitchFamily="34" charset="0"/>
              </a:rPr>
              <a:t>	Insert IS-2: Scenarios for International Service 		Projects</a:t>
            </a:r>
            <a:endParaRPr lang="en-US" sz="1600" b="0" i="0" dirty="0">
              <a:solidFill>
                <a:srgbClr val="000000"/>
              </a:solidFill>
              <a:effectLst/>
              <a:latin typeface="Calibri" panose="020F0502020204030204" pitchFamily="34" charset="0"/>
              <a:cs typeface="Calibri" panose="020F0502020204030204" pitchFamily="34" charset="0"/>
            </a:endParaRPr>
          </a:p>
          <a:p>
            <a:pPr algn="l" fontAlgn="auto"/>
            <a:r>
              <a:rPr lang="en-US" sz="1600" b="0" i="0" u="none" strike="noStrike" dirty="0">
                <a:solidFill>
                  <a:srgbClr val="000000"/>
                </a:solidFill>
                <a:effectLst/>
                <a:latin typeface="Calibri" panose="020F0502020204030204" pitchFamily="34" charset="0"/>
                <a:cs typeface="Calibri" panose="020F0502020204030204" pitchFamily="34" charset="0"/>
              </a:rPr>
              <a:t>	Insert IS-3: Sample Matching Grant Budget</a:t>
            </a:r>
            <a:endParaRPr lang="en-US" sz="1600" b="0" i="0" dirty="0">
              <a:solidFill>
                <a:srgbClr val="000000"/>
              </a:solidFill>
              <a:effectLst/>
              <a:latin typeface="Calibri" panose="020F0502020204030204" pitchFamily="34" charset="0"/>
              <a:cs typeface="Calibri" panose="020F0502020204030204" pitchFamily="34" charset="0"/>
            </a:endParaRPr>
          </a:p>
          <a:p>
            <a:pPr algn="l" fontAlgn="auto"/>
            <a:r>
              <a:rPr lang="en-US" sz="1600" b="0" i="0" u="none" strike="noStrike" dirty="0">
                <a:solidFill>
                  <a:srgbClr val="000000"/>
                </a:solidFill>
                <a:effectLst/>
                <a:latin typeface="Calibri" panose="020F0502020204030204" pitchFamily="34" charset="0"/>
                <a:cs typeface="Calibri" panose="020F0502020204030204" pitchFamily="34" charset="0"/>
              </a:rPr>
              <a:t>	Insert IS-4: What is World Community Service?</a:t>
            </a:r>
            <a:endParaRPr lang="en-US" sz="1600" b="0" i="0" dirty="0">
              <a:solidFill>
                <a:srgbClr val="000000"/>
              </a:solidFill>
              <a:effectLst/>
              <a:latin typeface="Calibri" panose="020F0502020204030204" pitchFamily="34" charset="0"/>
              <a:cs typeface="Calibri" panose="020F0502020204030204" pitchFamily="34" charset="0"/>
            </a:endParaRPr>
          </a:p>
          <a:p>
            <a:pPr lvl="1"/>
            <a:endParaRPr lang="en-US" sz="1600" i="0" u="none" strike="noStrike" dirty="0">
              <a:solidFill>
                <a:srgbClr val="000000"/>
              </a:solidFill>
              <a:effectLst/>
              <a:latin typeface="Calibri" panose="020F0502020204030204" pitchFamily="34" charset="0"/>
              <a:cs typeface="Calibri" panose="020F0502020204030204" pitchFamily="34" charset="0"/>
            </a:endParaRPr>
          </a:p>
          <a:p>
            <a:pPr algn="l" fontAlgn="auto"/>
            <a:endParaRPr lang="en-US" sz="1600" b="1" dirty="0">
              <a:solidFill>
                <a:srgbClr val="000000"/>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6049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8800"/>
            <a:ext cx="5486400" cy="3086100"/>
          </a:xfrm>
        </p:spPr>
      </p:sp>
      <p:sp>
        <p:nvSpPr>
          <p:cNvPr id="3" name="Notes Placeholder 2"/>
          <p:cNvSpPr>
            <a:spLocks noGrp="1"/>
          </p:cNvSpPr>
          <p:nvPr>
            <p:ph type="body" idx="1"/>
          </p:nvPr>
        </p:nvSpPr>
        <p:spPr>
          <a:xfrm>
            <a:off x="685800" y="4002985"/>
            <a:ext cx="5486400" cy="3600450"/>
          </a:xfrm>
        </p:spPr>
        <p:txBody>
          <a:bodyPr/>
          <a:lstStyle/>
          <a:p>
            <a:pPr marL="228600" indent="-228600">
              <a:buAutoNum type="arabicPeriod"/>
            </a:pPr>
            <a:r>
              <a:rPr lang="en-US" sz="1600" dirty="0"/>
              <a:t>Review the Grant Model from Part 2: Targeted Service </a:t>
            </a:r>
          </a:p>
          <a:p>
            <a:pPr marL="228600" indent="-228600">
              <a:buAutoNum type="arabicPeriod"/>
            </a:pPr>
            <a:r>
              <a:rPr lang="en-US" sz="1600" dirty="0"/>
              <a:t>Share The Rotary Foundation Guide to Global Grants (1000_guide_to_global_grants_en.pdf) </a:t>
            </a:r>
          </a:p>
          <a:p>
            <a:pPr marL="228600" indent="-228600">
              <a:buAutoNum type="arabicPeriod"/>
            </a:pPr>
            <a:endParaRPr lang="en-US" sz="1600" dirty="0"/>
          </a:p>
          <a:p>
            <a:pPr marL="228600" indent="-228600">
              <a:buAutoNum type="arabicPeriod"/>
            </a:pPr>
            <a:endParaRPr lang="en-US" sz="1600" dirty="0"/>
          </a:p>
          <a:p>
            <a:pPr marL="0" marR="0">
              <a:lnSpc>
                <a:spcPct val="107000"/>
              </a:lnSpc>
              <a:spcBef>
                <a:spcPts val="0"/>
              </a:spcBef>
              <a:spcAft>
                <a:spcPts val="8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The Grant Model is a powerful tool for mobilizing Rotarians for service in communities around the world, and it is financed by SHARE program which keeps much decision-making local and helps fund the global and collective priorities of Rotary and The Rotary Foundation*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*Grant Model updated July 1, 2020 – Be sure to use updated model</a:t>
            </a:r>
          </a:p>
          <a:p>
            <a:pPr marL="228600" indent="-228600">
              <a:buAutoNum type="arabicPeriod"/>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426568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7550"/>
            <a:ext cx="5486400" cy="3086100"/>
          </a:xfrm>
        </p:spPr>
      </p:sp>
      <p:sp>
        <p:nvSpPr>
          <p:cNvPr id="3" name="Notes Placeholder 2"/>
          <p:cNvSpPr>
            <a:spLocks noGrp="1"/>
          </p:cNvSpPr>
          <p:nvPr>
            <p:ph type="body" idx="1"/>
          </p:nvPr>
        </p:nvSpPr>
        <p:spPr>
          <a:xfrm>
            <a:off x="685800" y="3963228"/>
            <a:ext cx="5486400" cy="3600450"/>
          </a:xfrm>
        </p:spPr>
        <p:txBody>
          <a:bodyPr/>
          <a:lstStyle/>
          <a:p>
            <a:pPr marL="228600" indent="-228600">
              <a:buAutoNum type="arabicPeriod"/>
            </a:pPr>
            <a:r>
              <a:rPr lang="en-US" sz="1600" dirty="0"/>
              <a:t>Share the Vision Statement of Rotary</a:t>
            </a:r>
          </a:p>
          <a:p>
            <a:pPr lvl="1"/>
            <a:r>
              <a:rPr lang="en-US" sz="1600" b="1" dirty="0"/>
              <a:t>Use your “virtual hand” to offer examples from your club of international service that address vision statement.</a:t>
            </a:r>
            <a:endParaRPr lang="en-US" sz="1600" dirty="0"/>
          </a:p>
          <a:p>
            <a:pPr marL="228600" indent="-228600">
              <a:buAutoNum type="arabicPeriod"/>
            </a:pPr>
            <a:r>
              <a:rPr lang="en-US" sz="1600" dirty="0"/>
              <a:t>Encourage participants to offer their thoughts on this question</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201188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9575"/>
            <a:ext cx="5486400" cy="3086100"/>
          </a:xfrm>
        </p:spPr>
      </p:sp>
      <p:sp>
        <p:nvSpPr>
          <p:cNvPr id="3" name="Notes Placeholder 2"/>
          <p:cNvSpPr>
            <a:spLocks noGrp="1"/>
          </p:cNvSpPr>
          <p:nvPr>
            <p:ph type="body" idx="1"/>
          </p:nvPr>
        </p:nvSpPr>
        <p:spPr>
          <a:xfrm>
            <a:off x="414604" y="3690611"/>
            <a:ext cx="6048671" cy="4994601"/>
          </a:xfrm>
        </p:spPr>
        <p:txBody>
          <a:bodyPr/>
          <a:lstStyle/>
          <a:p>
            <a:pPr marL="228600" indent="-228600">
              <a:buAutoNum type="arabicPeriod"/>
            </a:pPr>
            <a:r>
              <a:rPr lang="en-US" sz="1600" dirty="0"/>
              <a:t>Offer the following information about International Service as desired beginning with the question:</a:t>
            </a:r>
          </a:p>
          <a:p>
            <a:pPr lvl="1"/>
            <a:r>
              <a:rPr lang="en-US" sz="1600" b="1" dirty="0"/>
              <a:t>What is International Service (from a Rotary perspective)?</a:t>
            </a:r>
          </a:p>
          <a:p>
            <a:pPr marL="1200150" lvl="2" indent="-285750">
              <a:buFont typeface="Arial" panose="020B0604020202020204" pitchFamily="34" charset="0"/>
              <a:buChar char="•"/>
            </a:pPr>
            <a:r>
              <a:rPr lang="en-US" sz="1600" b="1" dirty="0"/>
              <a:t>Connections between Rotarians or clubs from different countries present opportunities for International Service</a:t>
            </a:r>
          </a:p>
          <a:p>
            <a:pPr marL="1200150" lvl="2" indent="-285750">
              <a:buFont typeface="Arial" panose="020B0604020202020204" pitchFamily="34" charset="0"/>
              <a:buChar char="•"/>
            </a:pPr>
            <a:r>
              <a:rPr lang="en-US" sz="1600" b="1" dirty="0"/>
              <a:t>Fellowship activities; Twin-club exchanges; “Make-ups” while on vacation internationally, meeting others at RI International Conventions; non-Rotary Foundations supported activities of Rotarians</a:t>
            </a:r>
          </a:p>
          <a:p>
            <a:pPr marL="1200150" lvl="2" indent="-285750">
              <a:buFont typeface="Arial" panose="020B0604020202020204" pitchFamily="34" charset="0"/>
              <a:buChar char="•"/>
            </a:pPr>
            <a:r>
              <a:rPr lang="en-US" sz="1600" b="1" dirty="0"/>
              <a:t>Catalyst for service since we are all part of Rotary and want to promote world peace, goodwill and understanding one relationship at a time</a:t>
            </a:r>
          </a:p>
          <a:p>
            <a:pPr marL="1200150" lvl="2" indent="-285750">
              <a:buFont typeface="Arial" panose="020B0604020202020204" pitchFamily="34" charset="0"/>
              <a:buChar char="•"/>
            </a:pPr>
            <a:r>
              <a:rPr lang="en-US" sz="1600" b="1" dirty="0"/>
              <a:t>Rotary Foundation sponsored grants, exchanges and scholarships are a small, but important, subset of possible international service opportunities</a:t>
            </a:r>
          </a:p>
          <a:p>
            <a:pPr marL="1200150" lvl="2" indent="-285750">
              <a:buFont typeface="Arial" panose="020B0604020202020204" pitchFamily="34" charset="0"/>
              <a:buChar char="•"/>
            </a:pPr>
            <a:r>
              <a:rPr lang="en-US" sz="1600" b="1" dirty="0"/>
              <a:t>No Rotary Foundation approval or “permission” is required to do most of the International Service</a:t>
            </a:r>
          </a:p>
          <a:p>
            <a:pPr marL="1200150" lvl="2" indent="-285750">
              <a:buFont typeface="Arial" panose="020B0604020202020204" pitchFamily="34" charset="0"/>
              <a:buChar char="•"/>
            </a:pPr>
            <a:r>
              <a:rPr lang="en-US" sz="1600" b="1" dirty="0"/>
              <a:t>It is a Rotarian-to-Rotarian or Club-to-Club activity</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413738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Talk to the group about the GOAL of International Service. Use the </a:t>
            </a:r>
            <a:r>
              <a:rPr lang="en-US" sz="1600" b="1" dirty="0"/>
              <a:t>BLANK SLIDE </a:t>
            </a:r>
            <a:r>
              <a:rPr lang="en-US" sz="1600" dirty="0"/>
              <a:t>to collect responses.</a:t>
            </a:r>
          </a:p>
          <a:p>
            <a:pPr lvl="1"/>
            <a:r>
              <a:rPr lang="en-US" sz="2000" b="1" dirty="0"/>
              <a:t>What is the GOAL of International Service?</a:t>
            </a:r>
          </a:p>
          <a:p>
            <a:pPr marL="228600" indent="-228600">
              <a:buAutoNum type="arabicPeriod"/>
            </a:pPr>
            <a:r>
              <a:rPr lang="en-US" sz="1600" dirty="0"/>
              <a:t>Acknowledge responses as they are posted</a:t>
            </a:r>
          </a:p>
          <a:p>
            <a:pPr marL="228600" indent="-228600">
              <a:buAutoNum type="arabicPeriod"/>
            </a:pPr>
            <a:endParaRPr lang="en-US" sz="16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339361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5925"/>
            <a:ext cx="5486400" cy="3086100"/>
          </a:xfrm>
        </p:spPr>
      </p:sp>
      <p:sp>
        <p:nvSpPr>
          <p:cNvPr id="3" name="Notes Placeholder 2"/>
          <p:cNvSpPr>
            <a:spLocks noGrp="1"/>
          </p:cNvSpPr>
          <p:nvPr>
            <p:ph type="body" idx="1"/>
          </p:nvPr>
        </p:nvSpPr>
        <p:spPr>
          <a:xfrm>
            <a:off x="685800" y="4059780"/>
            <a:ext cx="5486400" cy="4289089"/>
          </a:xfrm>
        </p:spPr>
        <p:txBody>
          <a:bodyPr/>
          <a:lstStyle/>
          <a:p>
            <a:pPr marL="228600" indent="-228600">
              <a:buAutoNum type="arabicPeriod"/>
            </a:pPr>
            <a:r>
              <a:rPr lang="en-US" sz="1600" dirty="0"/>
              <a:t>Talk about the GOAL of International Service.</a:t>
            </a:r>
          </a:p>
          <a:p>
            <a:pPr marL="228600" indent="-228600">
              <a:buAutoNum type="arabicPeriod"/>
            </a:pPr>
            <a:r>
              <a:rPr lang="en-US" sz="1600" dirty="0"/>
              <a:t>Include some of the following into the discussion:</a:t>
            </a:r>
          </a:p>
          <a:p>
            <a:pPr marL="628650" lvl="1" indent="-171450">
              <a:buFont typeface="Arial" panose="020B0604020202020204" pitchFamily="34" charset="0"/>
              <a:buChar char="•"/>
            </a:pPr>
            <a:r>
              <a:rPr lang="en-US" sz="1600" dirty="0"/>
              <a:t>From the Object of Rotary</a:t>
            </a:r>
          </a:p>
          <a:p>
            <a:pPr marL="1085850" lvl="2" indent="-171450">
              <a:buFont typeface="Arial" panose="020B0604020202020204" pitchFamily="34" charset="0"/>
              <a:buChar char="•"/>
            </a:pPr>
            <a:r>
              <a:rPr lang="en-US" sz="1600" dirty="0"/>
              <a:t>FOURTH – The advancement of international understanding, goodwill, and peace through a world fellowship of business and professional persons united in the ideals of service</a:t>
            </a:r>
          </a:p>
          <a:p>
            <a:pPr lvl="1"/>
            <a:endParaRPr lang="en-US" sz="800" dirty="0"/>
          </a:p>
          <a:p>
            <a:pPr marL="228600" indent="-228600">
              <a:buAutoNum type="arabicPeriod"/>
            </a:pPr>
            <a:r>
              <a:rPr lang="en-US" sz="1600" dirty="0"/>
              <a:t>Why shouldn’t we just concentrate on our local communities</a:t>
            </a:r>
          </a:p>
          <a:p>
            <a:pPr marL="628650" lvl="1" indent="-171450">
              <a:buFont typeface="Arial" panose="020B0604020202020204" pitchFamily="34" charset="0"/>
              <a:buChar char="•"/>
            </a:pPr>
            <a:r>
              <a:rPr lang="en-US" sz="1600" dirty="0"/>
              <a:t>Our world seems to get smaller and more interconnected every day</a:t>
            </a:r>
          </a:p>
          <a:p>
            <a:pPr marL="628650" lvl="1" indent="-171450">
              <a:buFont typeface="Arial" panose="020B0604020202020204" pitchFamily="34" charset="0"/>
              <a:buChar char="•"/>
            </a:pPr>
            <a:r>
              <a:rPr lang="en-US" sz="1600" dirty="0"/>
              <a:t>All International Service IS local to one of the participating Rotary clubs</a:t>
            </a:r>
          </a:p>
          <a:p>
            <a:pPr lvl="2"/>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23912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65125"/>
            <a:ext cx="4781550" cy="2689225"/>
          </a:xfrm>
        </p:spPr>
      </p:sp>
      <p:sp>
        <p:nvSpPr>
          <p:cNvPr id="3" name="Notes Placeholder 2"/>
          <p:cNvSpPr>
            <a:spLocks noGrp="1"/>
          </p:cNvSpPr>
          <p:nvPr>
            <p:ph type="body" idx="1"/>
          </p:nvPr>
        </p:nvSpPr>
        <p:spPr>
          <a:xfrm>
            <a:off x="685800" y="3219817"/>
            <a:ext cx="5486400" cy="5379433"/>
          </a:xfrm>
        </p:spPr>
        <p:txBody>
          <a:bodyPr/>
          <a:lstStyle/>
          <a:p>
            <a:pPr marL="228600" indent="-228600">
              <a:buAutoNum type="arabicPeriod"/>
            </a:pPr>
            <a:r>
              <a:rPr lang="en-US" sz="1600" dirty="0"/>
              <a:t>Introduce the next activity of planning an International Project.</a:t>
            </a:r>
          </a:p>
          <a:p>
            <a:pPr marL="228600" indent="-228600">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We will now break into groups. Here is the situation:</a:t>
            </a:r>
          </a:p>
          <a:p>
            <a:pPr lvl="1"/>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600" b="1" dirty="0">
                <a:effectLst/>
                <a:latin typeface="Calibri" panose="020F0502020204030204" pitchFamily="34" charset="0"/>
                <a:ea typeface="Calibri" panose="020F0502020204030204" pitchFamily="34" charset="0"/>
                <a:cs typeface="Times New Roman" panose="02020603050405020304" pitchFamily="18" charset="0"/>
              </a:rPr>
              <a:t>A Rotarian while traveling internationally visited a Rotary club and became interested in helping with a problem in that community. After obtaining her club’s commitment to do something, how should they proceed? Choose a spokesperson and recorder. Using the Insert IS-2, come up with a project idea and sketch out a preliminary plan. You have 10 minutes to discuss. Then we will come back together and talk about what you have.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AutoNum type="arabicPeriod"/>
            </a:pPr>
            <a:r>
              <a:rPr lang="en-US" sz="1600" dirty="0"/>
              <a:t>Divide participants into small groups of about three (3) each.</a:t>
            </a:r>
          </a:p>
          <a:p>
            <a:pPr marL="228600" indent="-228600">
              <a:buAutoNum type="arabicPeriod"/>
            </a:pPr>
            <a:r>
              <a:rPr lang="en-US" sz="1600" dirty="0"/>
              <a:t>After 10 minutes have passed bring the group back together. </a:t>
            </a:r>
          </a:p>
          <a:p>
            <a:pPr marL="228600" indent="-228600">
              <a:buAutoNum type="arabicPeriod"/>
            </a:pPr>
            <a:r>
              <a:rPr lang="en-US" sz="1600" dirty="0"/>
              <a:t>Invite each group to share their thoughts.</a:t>
            </a:r>
          </a:p>
          <a:p>
            <a:r>
              <a:rPr lang="en-US" sz="1600" dirty="0">
                <a:highlight>
                  <a:srgbClr val="FFFF00"/>
                </a:highlight>
              </a:rPr>
              <a:t>WEB ASSIGNMENT – (For two-day events)</a:t>
            </a:r>
          </a:p>
          <a:p>
            <a:pPr marL="228600" indent="-228600">
              <a:buAutoNum type="arabicPeriod"/>
            </a:pPr>
            <a:r>
              <a:rPr lang="en-US" sz="1600" dirty="0"/>
              <a:t>Introduce Global Grants Foundation Guide to Global Grants as resource. (</a:t>
            </a:r>
            <a:r>
              <a:rPr lang="en-US" sz="1600" dirty="0">
                <a:hlinkClick r:id="rId3"/>
              </a:rPr>
              <a:t>https://my.rotary.org/en/take-action/apply-grants/global-grants</a:t>
            </a:r>
            <a:r>
              <a:rPr lang="en-US" sz="1600" dirty="0"/>
              <a:t>).</a:t>
            </a:r>
          </a:p>
          <a:p>
            <a:pPr marL="228600" indent="-228600">
              <a:buAutoNum type="arabicPeriod"/>
            </a:pPr>
            <a:r>
              <a:rPr lang="en-US" sz="1600" dirty="0"/>
              <a:t>Direct participants to access the website between now and tomorrow morning. At </a:t>
            </a:r>
            <a:r>
              <a:rPr lang="en-US" sz="1600"/>
              <a:t>that time, </a:t>
            </a:r>
            <a:r>
              <a:rPr lang="en-US" sz="1600" dirty="0"/>
              <a:t>we can hear what you discovered.  </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132695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1650"/>
            <a:ext cx="5486400" cy="3086100"/>
          </a:xfrm>
        </p:spPr>
      </p:sp>
      <p:sp>
        <p:nvSpPr>
          <p:cNvPr id="3" name="Notes Placeholder 2"/>
          <p:cNvSpPr>
            <a:spLocks noGrp="1"/>
          </p:cNvSpPr>
          <p:nvPr>
            <p:ph type="body" idx="1"/>
          </p:nvPr>
        </p:nvSpPr>
        <p:spPr>
          <a:xfrm>
            <a:off x="685800" y="3838280"/>
            <a:ext cx="5486400" cy="3600450"/>
          </a:xfrm>
        </p:spPr>
        <p:txBody>
          <a:bodyPr/>
          <a:lstStyle/>
          <a:p>
            <a:pPr marL="228600" indent="-228600">
              <a:buAutoNum type="arabicPeriod"/>
            </a:pPr>
            <a:r>
              <a:rPr lang="en-US" sz="1600" dirty="0"/>
              <a:t>Is anyone interested in applying for a Global Grant. Review the tips for successful global grant application. </a:t>
            </a:r>
          </a:p>
          <a:p>
            <a:pPr marL="228600" indent="-228600">
              <a:buAutoNum type="arabicPeriod"/>
            </a:pPr>
            <a:r>
              <a:rPr lang="en-US" sz="1600" dirty="0"/>
              <a:t>Talk about where to find resources to help in global grants</a:t>
            </a:r>
            <a:endParaRPr lang="en-US" sz="16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10732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7/19/2021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hyperlink" Target="https://map.rotary.org/en/project/pages/project_showcase.aspx"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International Service Projects</a:t>
            </a:r>
            <a:br>
              <a:rPr lang="en-US" sz="7200" b="1" dirty="0">
                <a:solidFill>
                  <a:schemeClr val="bg1"/>
                </a:solidFill>
              </a:rPr>
            </a:br>
            <a:r>
              <a:rPr lang="en-US" sz="5400" b="1" dirty="0">
                <a:solidFill>
                  <a:schemeClr val="bg1"/>
                </a:solidFill>
              </a:rPr>
              <a:t>RLI - Part III</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891CB44-72E5-432F-B0CF-15988F57507B}"/>
              </a:ext>
            </a:extLst>
          </p:cNvPr>
          <p:cNvSpPr>
            <a:spLocks noGrp="1"/>
          </p:cNvSpPr>
          <p:nvPr>
            <p:ph type="title"/>
          </p:nvPr>
        </p:nvSpPr>
        <p:spPr>
          <a:xfrm>
            <a:off x="1" y="0"/>
            <a:ext cx="4038604" cy="6875819"/>
          </a:xfrm>
          <a:solidFill>
            <a:srgbClr val="00B0F0"/>
          </a:solidFill>
        </p:spPr>
        <p:txBody>
          <a:bodyPr vert="horz" lIns="91440" tIns="45720" rIns="91440" bIns="45720" rtlCol="0" anchor="t">
            <a:normAutofit/>
          </a:bodyPr>
          <a:lstStyle/>
          <a:p>
            <a:pPr algn="ctr"/>
            <a:br>
              <a:rPr lang="en-US" sz="5400" b="1" kern="1200" dirty="0">
                <a:solidFill>
                  <a:srgbClr val="00518E"/>
                </a:solidFill>
                <a:latin typeface="+mn-lt"/>
                <a:ea typeface="+mj-ea"/>
                <a:cs typeface="+mj-cs"/>
              </a:rPr>
            </a:br>
            <a:r>
              <a:rPr lang="en-US" sz="5400" b="1" kern="1200" dirty="0">
                <a:solidFill>
                  <a:srgbClr val="00518E"/>
                </a:solidFill>
                <a:latin typeface="+mn-lt"/>
                <a:ea typeface="+mj-ea"/>
                <a:cs typeface="+mj-cs"/>
              </a:rPr>
              <a:t>International Service Project</a:t>
            </a:r>
            <a:br>
              <a:rPr lang="en-US" sz="5400" b="1" kern="1200" dirty="0">
                <a:solidFill>
                  <a:srgbClr val="00518E"/>
                </a:solidFill>
                <a:latin typeface="+mn-lt"/>
                <a:ea typeface="+mj-ea"/>
                <a:cs typeface="+mj-cs"/>
              </a:rPr>
            </a:br>
            <a:br>
              <a:rPr lang="en-US" sz="5400" b="1" kern="1200" dirty="0">
                <a:solidFill>
                  <a:srgbClr val="00518E"/>
                </a:solidFill>
                <a:latin typeface="+mn-lt"/>
                <a:ea typeface="+mj-ea"/>
                <a:cs typeface="+mj-cs"/>
              </a:rPr>
            </a:br>
            <a:r>
              <a:rPr lang="en-US" sz="5400" b="1" kern="1200" dirty="0">
                <a:solidFill>
                  <a:srgbClr val="00518E"/>
                </a:solidFill>
                <a:latin typeface="+mn-lt"/>
                <a:ea typeface="+mj-ea"/>
                <a:cs typeface="+mj-cs"/>
              </a:rPr>
              <a:t>Cause Related</a:t>
            </a:r>
          </a:p>
        </p:txBody>
      </p:sp>
      <p:pic>
        <p:nvPicPr>
          <p:cNvPr id="9" name="Picture 8" descr="A picture containing graphical user interface&#10;&#10;Description automatically generated">
            <a:extLst>
              <a:ext uri="{FF2B5EF4-FFF2-40B4-BE49-F238E27FC236}">
                <a16:creationId xmlns:a16="http://schemas.microsoft.com/office/drawing/2014/main" id="{13F28171-376E-4BBA-A397-2E4EFE4E8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067" y="111512"/>
            <a:ext cx="7882415" cy="6601522"/>
          </a:xfrm>
          <a:prstGeom prst="rect">
            <a:avLst/>
          </a:prstGeom>
        </p:spPr>
      </p:pic>
    </p:spTree>
    <p:extLst>
      <p:ext uri="{BB962C8B-B14F-4D97-AF65-F5344CB8AC3E}">
        <p14:creationId xmlns:p14="http://schemas.microsoft.com/office/powerpoint/2010/main" val="291623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497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C00BD8-C100-43B1-93B8-0D7B2381F717}"/>
              </a:ext>
            </a:extLst>
          </p:cNvPr>
          <p:cNvSpPr>
            <a:spLocks noGrp="1"/>
          </p:cNvSpPr>
          <p:nvPr>
            <p:ph type="title"/>
          </p:nvPr>
        </p:nvSpPr>
        <p:spPr>
          <a:xfrm>
            <a:off x="524256" y="491260"/>
            <a:ext cx="6594189" cy="1625210"/>
          </a:xfrm>
        </p:spPr>
        <p:txBody>
          <a:bodyPr>
            <a:normAutofit/>
          </a:bodyPr>
          <a:lstStyle/>
          <a:p>
            <a:r>
              <a:rPr lang="en-US" b="1">
                <a:solidFill>
                  <a:srgbClr val="FFFFFF"/>
                </a:solidFill>
                <a:latin typeface="+mn-lt"/>
              </a:rPr>
              <a:t>With or Without THE ROTARY FOUNDATION?</a:t>
            </a:r>
          </a:p>
        </p:txBody>
      </p:sp>
      <p:sp>
        <p:nvSpPr>
          <p:cNvPr id="22" name="Rectangle 2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D51E19-3510-4113-A33F-54953D3FCE2C}"/>
              </a:ext>
            </a:extLst>
          </p:cNvPr>
          <p:cNvSpPr>
            <a:spLocks noGrp="1"/>
          </p:cNvSpPr>
          <p:nvPr>
            <p:ph idx="1"/>
          </p:nvPr>
        </p:nvSpPr>
        <p:spPr>
          <a:xfrm>
            <a:off x="7553753" y="321733"/>
            <a:ext cx="4309064" cy="6165206"/>
          </a:xfrm>
          <a:solidFill>
            <a:srgbClr val="FFC000"/>
          </a:solidFill>
        </p:spPr>
        <p:txBody>
          <a:bodyPr anchor="ctr">
            <a:normAutofit/>
          </a:bodyPr>
          <a:lstStyle/>
          <a:p>
            <a:endParaRPr lang="en-US" sz="2400" b="1" dirty="0">
              <a:solidFill>
                <a:srgbClr val="FFFFFF"/>
              </a:solidFill>
            </a:endParaRPr>
          </a:p>
          <a:p>
            <a:r>
              <a:rPr lang="en-US" sz="3600" b="1" dirty="0">
                <a:solidFill>
                  <a:srgbClr val="1D4971"/>
                </a:solidFill>
              </a:rPr>
              <a:t>WITHOUT – lack of bureaucracy; reporting easier; smaller scale</a:t>
            </a:r>
          </a:p>
          <a:p>
            <a:pPr marL="0" indent="0">
              <a:buNone/>
            </a:pPr>
            <a:endParaRPr lang="en-US" sz="3600" b="1" dirty="0">
              <a:solidFill>
                <a:srgbClr val="1D4971"/>
              </a:solidFill>
            </a:endParaRPr>
          </a:p>
          <a:p>
            <a:r>
              <a:rPr lang="en-US" sz="3600" b="1" dirty="0">
                <a:solidFill>
                  <a:srgbClr val="1D4971"/>
                </a:solidFill>
              </a:rPr>
              <a:t>WITH </a:t>
            </a:r>
            <a:r>
              <a:rPr lang="en-US" sz="3600" b="1">
                <a:solidFill>
                  <a:srgbClr val="1D4971"/>
                </a:solidFill>
              </a:rPr>
              <a:t>– multi-country</a:t>
            </a:r>
            <a:r>
              <a:rPr lang="en-US" sz="3600" b="1" dirty="0">
                <a:solidFill>
                  <a:srgbClr val="1D4971"/>
                </a:solidFill>
              </a:rPr>
              <a:t>; structure; accountability</a:t>
            </a:r>
          </a:p>
        </p:txBody>
      </p:sp>
      <p:sp>
        <p:nvSpPr>
          <p:cNvPr id="9" name="TextBox 8">
            <a:extLst>
              <a:ext uri="{FF2B5EF4-FFF2-40B4-BE49-F238E27FC236}">
                <a16:creationId xmlns:a16="http://schemas.microsoft.com/office/drawing/2014/main" id="{1EFF44E5-A4F2-47F7-AC9D-23CF7AFD8169}"/>
              </a:ext>
            </a:extLst>
          </p:cNvPr>
          <p:cNvSpPr txBox="1"/>
          <p:nvPr/>
        </p:nvSpPr>
        <p:spPr>
          <a:xfrm>
            <a:off x="3959890" y="2454900"/>
            <a:ext cx="3441163" cy="4080255"/>
          </a:xfrm>
          <a:prstGeom prst="rect">
            <a:avLst/>
          </a:prstGeom>
          <a:solidFill>
            <a:srgbClr val="1D497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F05F96CA-2764-49CF-A4DF-22522AF4DB06}"/>
              </a:ext>
            </a:extLst>
          </p:cNvPr>
          <p:cNvSpPr txBox="1"/>
          <p:nvPr/>
        </p:nvSpPr>
        <p:spPr>
          <a:xfrm>
            <a:off x="329182" y="2454900"/>
            <a:ext cx="3593864" cy="4080255"/>
          </a:xfrm>
          <a:prstGeom prst="rect">
            <a:avLst/>
          </a:prstGeom>
          <a:solidFill>
            <a:srgbClr val="1D4971"/>
          </a:solidFill>
        </p:spPr>
        <p:txBody>
          <a:bodyPr wrap="square" rtlCol="0">
            <a:spAutoFit/>
          </a:bodyPr>
          <a:lstStyle/>
          <a:p>
            <a:endParaRPr lang="en-US" dirty="0"/>
          </a:p>
        </p:txBody>
      </p:sp>
      <p:pic>
        <p:nvPicPr>
          <p:cNvPr id="7" name="Graphic 6" descr="Cheers">
            <a:extLst>
              <a:ext uri="{FF2B5EF4-FFF2-40B4-BE49-F238E27FC236}">
                <a16:creationId xmlns:a16="http://schemas.microsoft.com/office/drawing/2014/main" id="{190A5573-3C3C-4E14-B7CA-84B0447455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430" y="2527287"/>
            <a:ext cx="3067358" cy="3067358"/>
          </a:xfrm>
          <a:prstGeom prst="rect">
            <a:avLst/>
          </a:prstGeom>
        </p:spPr>
      </p:pic>
      <p:pic>
        <p:nvPicPr>
          <p:cNvPr id="5" name="Graphic 4" descr="Connections">
            <a:extLst>
              <a:ext uri="{FF2B5EF4-FFF2-40B4-BE49-F238E27FC236}">
                <a16:creationId xmlns:a16="http://schemas.microsoft.com/office/drawing/2014/main" id="{14B2E404-E117-4C95-BFF5-DACFF9DEEF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9001" y="3404336"/>
            <a:ext cx="3067356" cy="3067356"/>
          </a:xfrm>
          <a:prstGeom prst="rect">
            <a:avLst/>
          </a:prstGeom>
        </p:spPr>
      </p:pic>
    </p:spTree>
    <p:extLst>
      <p:ext uri="{BB962C8B-B14F-4D97-AF65-F5344CB8AC3E}">
        <p14:creationId xmlns:p14="http://schemas.microsoft.com/office/powerpoint/2010/main" val="227477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456BE-7741-435D-BA90-6CB9A67A9ED1}"/>
              </a:ext>
            </a:extLst>
          </p:cNvPr>
          <p:cNvSpPr>
            <a:spLocks noGrp="1"/>
          </p:cNvSpPr>
          <p:nvPr>
            <p:ph type="title"/>
          </p:nvPr>
        </p:nvSpPr>
        <p:spPr>
          <a:xfrm>
            <a:off x="1043631" y="809898"/>
            <a:ext cx="10173010" cy="1554480"/>
          </a:xfrm>
        </p:spPr>
        <p:txBody>
          <a:bodyPr anchor="ctr">
            <a:normAutofit/>
          </a:bodyPr>
          <a:lstStyle/>
          <a:p>
            <a:r>
              <a:rPr lang="en-US" sz="6000" b="1" dirty="0">
                <a:solidFill>
                  <a:srgbClr val="00518E"/>
                </a:solidFill>
                <a:latin typeface="+mn-lt"/>
              </a:rPr>
              <a:t>International Connections?</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8B8175E8-A8CB-4E0B-9EC5-481918FEA42A}"/>
              </a:ext>
            </a:extLst>
          </p:cNvPr>
          <p:cNvGraphicFramePr>
            <a:graphicFrameLocks noGrp="1"/>
          </p:cNvGraphicFramePr>
          <p:nvPr>
            <p:ph idx="1"/>
            <p:extLst>
              <p:ext uri="{D42A27DB-BD31-4B8C-83A1-F6EECF244321}">
                <p14:modId xmlns:p14="http://schemas.microsoft.com/office/powerpoint/2010/main" val="237448809"/>
              </p:ext>
            </p:extLst>
          </p:nvPr>
        </p:nvGraphicFramePr>
        <p:xfrm>
          <a:off x="365764" y="3077766"/>
          <a:ext cx="11287398"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00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29B9-CEFA-4021-B745-E61DE5FEA06F}"/>
              </a:ext>
            </a:extLst>
          </p:cNvPr>
          <p:cNvSpPr>
            <a:spLocks noGrp="1"/>
          </p:cNvSpPr>
          <p:nvPr>
            <p:ph type="title"/>
          </p:nvPr>
        </p:nvSpPr>
        <p:spPr/>
        <p:txBody>
          <a:bodyPr/>
          <a:lstStyle/>
          <a:p>
            <a:r>
              <a:rPr lang="en-US" b="1" dirty="0">
                <a:solidFill>
                  <a:schemeClr val="accent5">
                    <a:lumMod val="20000"/>
                    <a:lumOff val="80000"/>
                  </a:schemeClr>
                </a:solidFill>
                <a:latin typeface="+mn-lt"/>
              </a:rPr>
              <a:t>Rotary Districts an International Resource</a:t>
            </a:r>
          </a:p>
        </p:txBody>
      </p:sp>
      <p:graphicFrame>
        <p:nvGraphicFramePr>
          <p:cNvPr id="5" name="Content Placeholder 2">
            <a:extLst>
              <a:ext uri="{FF2B5EF4-FFF2-40B4-BE49-F238E27FC236}">
                <a16:creationId xmlns:a16="http://schemas.microsoft.com/office/drawing/2014/main" id="{CB757E60-0EB0-40C9-A784-177E948A78BC}"/>
              </a:ext>
            </a:extLst>
          </p:cNvPr>
          <p:cNvGraphicFramePr>
            <a:graphicFrameLocks noGrp="1"/>
          </p:cNvGraphicFramePr>
          <p:nvPr>
            <p:ph idx="1"/>
            <p:extLst>
              <p:ext uri="{D42A27DB-BD31-4B8C-83A1-F6EECF244321}">
                <p14:modId xmlns:p14="http://schemas.microsoft.com/office/powerpoint/2010/main" val="692631149"/>
              </p:ext>
            </p:extLst>
          </p:nvPr>
        </p:nvGraphicFramePr>
        <p:xfrm>
          <a:off x="430697" y="1464365"/>
          <a:ext cx="11509512" cy="507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72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D607E-C44E-4E0E-928A-29F7C4326D14}"/>
              </a:ext>
            </a:extLst>
          </p:cNvPr>
          <p:cNvSpPr>
            <a:spLocks noGrp="1"/>
          </p:cNvSpPr>
          <p:nvPr>
            <p:ph type="title"/>
          </p:nvPr>
        </p:nvSpPr>
        <p:spPr>
          <a:xfrm>
            <a:off x="589560" y="856180"/>
            <a:ext cx="5279408" cy="1128068"/>
          </a:xfrm>
        </p:spPr>
        <p:txBody>
          <a:bodyPr anchor="ctr">
            <a:noAutofit/>
          </a:bodyPr>
          <a:lstStyle/>
          <a:p>
            <a:r>
              <a:rPr lang="en-US" b="1" dirty="0">
                <a:solidFill>
                  <a:srgbClr val="00518E"/>
                </a:solidFill>
                <a:latin typeface="+mn-lt"/>
              </a:rPr>
              <a:t>Vocational Skills and International Service</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D8CE05-29DC-4A55-B9BF-5200E40E940F}"/>
              </a:ext>
            </a:extLst>
          </p:cNvPr>
          <p:cNvSpPr>
            <a:spLocks noGrp="1"/>
          </p:cNvSpPr>
          <p:nvPr>
            <p:ph idx="1"/>
          </p:nvPr>
        </p:nvSpPr>
        <p:spPr>
          <a:xfrm>
            <a:off x="590902" y="2461795"/>
            <a:ext cx="5278066" cy="2643831"/>
          </a:xfrm>
        </p:spPr>
        <p:txBody>
          <a:bodyPr anchor="ctr">
            <a:normAutofit/>
          </a:bodyPr>
          <a:lstStyle/>
          <a:p>
            <a:r>
              <a:rPr lang="en-US" b="1" dirty="0">
                <a:solidFill>
                  <a:srgbClr val="00518E"/>
                </a:solidFill>
              </a:rPr>
              <a:t>Using personal expertise in volunteering on a project</a:t>
            </a:r>
          </a:p>
          <a:p>
            <a:r>
              <a:rPr lang="en-US" b="1" dirty="0">
                <a:solidFill>
                  <a:srgbClr val="00518E"/>
                </a:solidFill>
              </a:rPr>
              <a:t>Join a Rotary Action Group that makes use of specific skills and talent</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a:extLst>
              <a:ext uri="{FF2B5EF4-FFF2-40B4-BE49-F238E27FC236}">
                <a16:creationId xmlns:a16="http://schemas.microsoft.com/office/drawing/2014/main" id="{122D9D52-5143-48B7-9A5D-9D67516846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2761" y="581892"/>
            <a:ext cx="2518756" cy="2518756"/>
          </a:xfrm>
          <a:prstGeom prst="rect">
            <a:avLst/>
          </a:prstGeom>
        </p:spPr>
      </p:pic>
      <p:sp>
        <p:nvSpPr>
          <p:cNvPr id="29" name="Rectangle 2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FF9C436B-1F8C-4C23-80A7-D65B702BE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893" y="3707894"/>
            <a:ext cx="1964629" cy="2518756"/>
          </a:xfrm>
          <a:prstGeom prst="rect">
            <a:avLst/>
          </a:prstGeom>
        </p:spPr>
      </p:pic>
      <p:sp>
        <p:nvSpPr>
          <p:cNvPr id="4" name="TextBox 3">
            <a:extLst>
              <a:ext uri="{FF2B5EF4-FFF2-40B4-BE49-F238E27FC236}">
                <a16:creationId xmlns:a16="http://schemas.microsoft.com/office/drawing/2014/main" id="{33D7C288-9685-4469-862D-C44D0A195308}"/>
              </a:ext>
            </a:extLst>
          </p:cNvPr>
          <p:cNvSpPr txBox="1"/>
          <p:nvPr/>
        </p:nvSpPr>
        <p:spPr>
          <a:xfrm>
            <a:off x="217288" y="5319776"/>
            <a:ext cx="6632398" cy="1323439"/>
          </a:xfrm>
          <a:prstGeom prst="rect">
            <a:avLst/>
          </a:prstGeom>
          <a:noFill/>
        </p:spPr>
        <p:txBody>
          <a:bodyPr wrap="square" rtlCol="0">
            <a:spAutoFit/>
          </a:bodyPr>
          <a:lstStyle/>
          <a:p>
            <a:pPr>
              <a:spcAft>
                <a:spcPts val="600"/>
              </a:spcAft>
            </a:pPr>
            <a:r>
              <a:rPr lang="en-US" sz="2000" b="1" u="sng" dirty="0">
                <a:solidFill>
                  <a:srgbClr val="00518E"/>
                </a:solidFill>
              </a:rPr>
              <a:t>Fourth Object of Rotary </a:t>
            </a:r>
            <a:r>
              <a:rPr lang="en-US" sz="2000" b="1" dirty="0">
                <a:solidFill>
                  <a:srgbClr val="00518E"/>
                </a:solidFill>
              </a:rPr>
              <a:t>– advancement of international understanding, goodwill and peace through a world fellowship of business and professional persons united in the ideal of service. </a:t>
            </a:r>
          </a:p>
        </p:txBody>
      </p:sp>
    </p:spTree>
    <p:extLst>
      <p:ext uri="{BB962C8B-B14F-4D97-AF65-F5344CB8AC3E}">
        <p14:creationId xmlns:p14="http://schemas.microsoft.com/office/powerpoint/2010/main" val="299285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2DDF-FE88-462B-90D8-65F65D7FD5CD}"/>
              </a:ext>
            </a:extLst>
          </p:cNvPr>
          <p:cNvSpPr>
            <a:spLocks noGrp="1"/>
          </p:cNvSpPr>
          <p:nvPr>
            <p:ph type="title"/>
          </p:nvPr>
        </p:nvSpPr>
        <p:spPr/>
        <p:txBody>
          <a:bodyPr>
            <a:normAutofit/>
          </a:bodyPr>
          <a:lstStyle/>
          <a:p>
            <a:r>
              <a:rPr lang="en-US" sz="6000" b="1" dirty="0">
                <a:solidFill>
                  <a:schemeClr val="accent5">
                    <a:lumMod val="20000"/>
                    <a:lumOff val="80000"/>
                  </a:schemeClr>
                </a:solidFill>
                <a:latin typeface="+mn-lt"/>
              </a:rPr>
              <a:t>Summary</a:t>
            </a:r>
          </a:p>
        </p:txBody>
      </p:sp>
      <p:graphicFrame>
        <p:nvGraphicFramePr>
          <p:cNvPr id="5" name="Content Placeholder 2">
            <a:extLst>
              <a:ext uri="{FF2B5EF4-FFF2-40B4-BE49-F238E27FC236}">
                <a16:creationId xmlns:a16="http://schemas.microsoft.com/office/drawing/2014/main" id="{B9A32691-7786-433E-916B-F140599F3220}"/>
              </a:ext>
            </a:extLst>
          </p:cNvPr>
          <p:cNvGraphicFramePr>
            <a:graphicFrameLocks noGrp="1"/>
          </p:cNvGraphicFramePr>
          <p:nvPr>
            <p:ph idx="1"/>
            <p:extLst>
              <p:ext uri="{D42A27DB-BD31-4B8C-83A1-F6EECF244321}">
                <p14:modId xmlns:p14="http://schemas.microsoft.com/office/powerpoint/2010/main" val="3554524681"/>
              </p:ext>
            </p:extLst>
          </p:nvPr>
        </p:nvGraphicFramePr>
        <p:xfrm>
          <a:off x="838200" y="1253331"/>
          <a:ext cx="10515600" cy="3934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5">
            <a:extLst>
              <a:ext uri="{FF2B5EF4-FFF2-40B4-BE49-F238E27FC236}">
                <a16:creationId xmlns:a16="http://schemas.microsoft.com/office/drawing/2014/main" id="{E9D97572-DFD5-4B8E-9D71-E01546AC3550}"/>
              </a:ext>
            </a:extLst>
          </p:cNvPr>
          <p:cNvSpPr txBox="1">
            <a:spLocks/>
          </p:cNvSpPr>
          <p:nvPr/>
        </p:nvSpPr>
        <p:spPr>
          <a:xfrm>
            <a:off x="1598543" y="5120840"/>
            <a:ext cx="8994913" cy="1167317"/>
          </a:xfrm>
          <a:prstGeom prst="rect">
            <a:avLst/>
          </a:prstGeom>
          <a:solidFill>
            <a:srgbClr val="FFC000"/>
          </a:solidFill>
          <a:scene3d>
            <a:camera prst="orthographicFront"/>
            <a:lightRig rig="threePt" dir="t"/>
          </a:scene3d>
          <a:sp3d>
            <a:bevelT w="165100" prst="coolSlan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00467A"/>
                </a:solidFill>
                <a:latin typeface="+mn-lt"/>
              </a:rPr>
              <a:t>Thank You!</a:t>
            </a:r>
            <a:endParaRPr lang="en-US" sz="6600" dirty="0">
              <a:solidFill>
                <a:srgbClr val="00467A"/>
              </a:solidFill>
              <a:latin typeface="+mn-lt"/>
            </a:endParaRPr>
          </a:p>
        </p:txBody>
      </p:sp>
    </p:spTree>
    <p:extLst>
      <p:ext uri="{BB962C8B-B14F-4D97-AF65-F5344CB8AC3E}">
        <p14:creationId xmlns:p14="http://schemas.microsoft.com/office/powerpoint/2010/main" val="278739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530180" y="763588"/>
            <a:ext cx="2936382" cy="1100020"/>
          </a:xfrm>
        </p:spPr>
        <p:txBody>
          <a:bodyPr>
            <a:noAutofit/>
          </a:bodyPr>
          <a:lstStyle/>
          <a:p>
            <a:pPr algn="r"/>
            <a:r>
              <a:rPr lang="en-US" sz="8000" b="1" dirty="0">
                <a:ln>
                  <a:solidFill>
                    <a:srgbClr val="FFC000"/>
                  </a:solidFill>
                </a:ln>
                <a:solidFill>
                  <a:srgbClr val="FFC0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3290067185"/>
              </p:ext>
            </p:extLst>
          </p:nvPr>
        </p:nvGraphicFramePr>
        <p:xfrm>
          <a:off x="4127939" y="395417"/>
          <a:ext cx="7533881" cy="6198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26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BBE54-555E-4798-871F-A70CBA9F7863}"/>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8E1D34-12A2-42FD-A95A-CCF5B3A844C3}"/>
              </a:ext>
            </a:extLst>
          </p:cNvPr>
          <p:cNvSpPr txBox="1"/>
          <p:nvPr/>
        </p:nvSpPr>
        <p:spPr>
          <a:xfrm>
            <a:off x="0" y="0"/>
            <a:ext cx="12192000" cy="6811617"/>
          </a:xfrm>
          <a:prstGeom prst="rect">
            <a:avLst/>
          </a:prstGeom>
          <a:solidFill>
            <a:srgbClr val="00518E"/>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F294D4D9-B532-4C16-AAD8-4BBDE2FD9D33}"/>
              </a:ext>
            </a:extLst>
          </p:cNvPr>
          <p:cNvSpPr txBox="1"/>
          <p:nvPr/>
        </p:nvSpPr>
        <p:spPr>
          <a:xfrm>
            <a:off x="3715772" y="5934232"/>
            <a:ext cx="5490587" cy="830997"/>
          </a:xfrm>
          <a:prstGeom prst="rect">
            <a:avLst/>
          </a:prstGeom>
          <a:solidFill>
            <a:schemeClr val="accent4">
              <a:lumMod val="60000"/>
              <a:lumOff val="40000"/>
            </a:schemeClr>
          </a:solidFill>
        </p:spPr>
        <p:txBody>
          <a:bodyPr wrap="square" rtlCol="0">
            <a:spAutoFit/>
          </a:bodyPr>
          <a:lstStyle/>
          <a:p>
            <a:r>
              <a:rPr lang="en-US" sz="4800" dirty="0">
                <a:solidFill>
                  <a:schemeClr val="accent1">
                    <a:lumMod val="75000"/>
                  </a:schemeClr>
                </a:solidFill>
              </a:rPr>
              <a:t>Grant Funding Model</a:t>
            </a:r>
          </a:p>
        </p:txBody>
      </p:sp>
      <p:pic>
        <p:nvPicPr>
          <p:cNvPr id="10" name="Picture 9" descr="Diagram&#10;&#10;Description automatically generated">
            <a:extLst>
              <a:ext uri="{FF2B5EF4-FFF2-40B4-BE49-F238E27FC236}">
                <a16:creationId xmlns:a16="http://schemas.microsoft.com/office/drawing/2014/main" id="{7F2C692B-211E-47D3-AC89-71CE8E329F14}"/>
              </a:ext>
            </a:extLst>
          </p:cNvPr>
          <p:cNvPicPr>
            <a:picLocks noChangeAspect="1"/>
          </p:cNvPicPr>
          <p:nvPr/>
        </p:nvPicPr>
        <p:blipFill rotWithShape="1">
          <a:blip r:embed="rId3">
            <a:extLst>
              <a:ext uri="{28A0092B-C50C-407E-A947-70E740481C1C}">
                <a14:useLocalDpi xmlns:a14="http://schemas.microsoft.com/office/drawing/2010/main" val="0"/>
              </a:ext>
            </a:extLst>
          </a:blip>
          <a:srcRect t="11340"/>
          <a:stretch/>
        </p:blipFill>
        <p:spPr>
          <a:xfrm>
            <a:off x="676019" y="386334"/>
            <a:ext cx="11031350" cy="5501510"/>
          </a:xfrm>
          <a:prstGeom prst="rect">
            <a:avLst/>
          </a:prstGeom>
        </p:spPr>
      </p:pic>
    </p:spTree>
    <p:extLst>
      <p:ext uri="{BB962C8B-B14F-4D97-AF65-F5344CB8AC3E}">
        <p14:creationId xmlns:p14="http://schemas.microsoft.com/office/powerpoint/2010/main" val="312129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7E423B-6716-483F-8E2D-3A29703CC4EC}"/>
              </a:ext>
            </a:extLst>
          </p:cNvPr>
          <p:cNvSpPr txBox="1"/>
          <p:nvPr/>
        </p:nvSpPr>
        <p:spPr>
          <a:xfrm>
            <a:off x="282226" y="282327"/>
            <a:ext cx="3338480" cy="4252880"/>
          </a:xfrm>
          <a:prstGeom prst="rect">
            <a:avLst/>
          </a:prstGeom>
          <a:solidFill>
            <a:schemeClr val="accent5">
              <a:lumMod val="60000"/>
              <a:lumOff val="40000"/>
            </a:scheme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DDE08584-B63D-49CD-A35F-14CF4770CC04}"/>
              </a:ext>
            </a:extLst>
          </p:cNvPr>
          <p:cNvSpPr txBox="1"/>
          <p:nvPr/>
        </p:nvSpPr>
        <p:spPr>
          <a:xfrm>
            <a:off x="3951221" y="268490"/>
            <a:ext cx="7792857" cy="6321020"/>
          </a:xfrm>
          <a:prstGeom prst="rect">
            <a:avLst/>
          </a:prstGeom>
          <a:solidFill>
            <a:schemeClr val="bg2">
              <a:lumMod val="90000"/>
            </a:schemeClr>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76EAECD0-052D-491D-96A1-DCA6F511447E}"/>
              </a:ext>
            </a:extLst>
          </p:cNvPr>
          <p:cNvSpPr txBox="1"/>
          <p:nvPr/>
        </p:nvSpPr>
        <p:spPr>
          <a:xfrm>
            <a:off x="285963" y="4745663"/>
            <a:ext cx="3338480" cy="1890169"/>
          </a:xfrm>
          <a:prstGeom prst="rect">
            <a:avLst/>
          </a:prstGeom>
          <a:solidFill>
            <a:schemeClr val="accent4"/>
          </a:solidFill>
        </p:spPr>
        <p:txBody>
          <a:bodyPr wrap="square" rtlCol="0">
            <a:spAutoFit/>
          </a:bodyPr>
          <a:lstStyle/>
          <a:p>
            <a:endParaRPr lang="en-US" dirty="0"/>
          </a:p>
        </p:txBody>
      </p:sp>
      <p:sp>
        <p:nvSpPr>
          <p:cNvPr id="5" name="Content Placeholder 2">
            <a:extLst>
              <a:ext uri="{FF2B5EF4-FFF2-40B4-BE49-F238E27FC236}">
                <a16:creationId xmlns:a16="http://schemas.microsoft.com/office/drawing/2014/main" id="{FD83FC97-BDDA-4A5B-A9F3-D4571C964B07}"/>
              </a:ext>
            </a:extLst>
          </p:cNvPr>
          <p:cNvSpPr txBox="1">
            <a:spLocks/>
          </p:cNvSpPr>
          <p:nvPr/>
        </p:nvSpPr>
        <p:spPr>
          <a:xfrm>
            <a:off x="4379709" y="1552639"/>
            <a:ext cx="7037591" cy="416696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accent1">
                    <a:lumMod val="75000"/>
                  </a:schemeClr>
                </a:solidFill>
              </a:rPr>
              <a:t>Together, we see a world where people unite and take action to create lasting change across the globe, in our communities, and in ourselves.</a:t>
            </a:r>
          </a:p>
        </p:txBody>
      </p:sp>
      <p:sp>
        <p:nvSpPr>
          <p:cNvPr id="6" name="Title 1">
            <a:extLst>
              <a:ext uri="{FF2B5EF4-FFF2-40B4-BE49-F238E27FC236}">
                <a16:creationId xmlns:a16="http://schemas.microsoft.com/office/drawing/2014/main" id="{55F3B65B-58A4-4F36-AC86-3A2970A7A298}"/>
              </a:ext>
            </a:extLst>
          </p:cNvPr>
          <p:cNvSpPr txBox="1">
            <a:spLocks/>
          </p:cNvSpPr>
          <p:nvPr/>
        </p:nvSpPr>
        <p:spPr>
          <a:xfrm>
            <a:off x="492121" y="1744111"/>
            <a:ext cx="2845191" cy="14593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solidFill>
                  <a:srgbClr val="00518E"/>
                </a:solidFill>
              </a:rPr>
              <a:t>Vision Statement</a:t>
            </a:r>
          </a:p>
        </p:txBody>
      </p:sp>
      <p:sp>
        <p:nvSpPr>
          <p:cNvPr id="8" name="TextBox 7">
            <a:extLst>
              <a:ext uri="{FF2B5EF4-FFF2-40B4-BE49-F238E27FC236}">
                <a16:creationId xmlns:a16="http://schemas.microsoft.com/office/drawing/2014/main" id="{537C8FBB-7A69-421B-8535-2AFE2391B99F}"/>
              </a:ext>
            </a:extLst>
          </p:cNvPr>
          <p:cNvSpPr txBox="1"/>
          <p:nvPr/>
        </p:nvSpPr>
        <p:spPr>
          <a:xfrm>
            <a:off x="447922" y="5270001"/>
            <a:ext cx="3007087" cy="830997"/>
          </a:xfrm>
          <a:prstGeom prst="rect">
            <a:avLst/>
          </a:prstGeom>
          <a:noFill/>
        </p:spPr>
        <p:txBody>
          <a:bodyPr wrap="square" rtlCol="0">
            <a:spAutoFit/>
          </a:bodyPr>
          <a:lstStyle/>
          <a:p>
            <a:r>
              <a:rPr lang="en-US" sz="2400" b="1" dirty="0">
                <a:solidFill>
                  <a:srgbClr val="00518E"/>
                </a:solidFill>
              </a:rPr>
              <a:t>International Service – How does it fit?</a:t>
            </a:r>
          </a:p>
        </p:txBody>
      </p:sp>
    </p:spTree>
    <p:extLst>
      <p:ext uri="{BB962C8B-B14F-4D97-AF65-F5344CB8AC3E}">
        <p14:creationId xmlns:p14="http://schemas.microsoft.com/office/powerpoint/2010/main" val="258262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089E-CBA7-489E-8B01-AB8095C905A8}"/>
              </a:ext>
            </a:extLst>
          </p:cNvPr>
          <p:cNvSpPr>
            <a:spLocks noGrp="1"/>
          </p:cNvSpPr>
          <p:nvPr>
            <p:ph type="title"/>
          </p:nvPr>
        </p:nvSpPr>
        <p:spPr/>
        <p:txBody>
          <a:bodyPr>
            <a:normAutofit/>
          </a:bodyPr>
          <a:lstStyle/>
          <a:p>
            <a:r>
              <a:rPr lang="en-US" sz="4800" b="1" dirty="0">
                <a:solidFill>
                  <a:schemeClr val="bg1"/>
                </a:solidFill>
              </a:rPr>
              <a:t>What does International Service mean?</a:t>
            </a:r>
          </a:p>
        </p:txBody>
      </p:sp>
      <p:graphicFrame>
        <p:nvGraphicFramePr>
          <p:cNvPr id="13" name="Content Placeholder 2">
            <a:extLst>
              <a:ext uri="{FF2B5EF4-FFF2-40B4-BE49-F238E27FC236}">
                <a16:creationId xmlns:a16="http://schemas.microsoft.com/office/drawing/2014/main" id="{98989FD5-82A0-4F30-98CC-1B3350C7524E}"/>
              </a:ext>
            </a:extLst>
          </p:cNvPr>
          <p:cNvGraphicFramePr>
            <a:graphicFrameLocks noGrp="1"/>
          </p:cNvGraphicFramePr>
          <p:nvPr>
            <p:ph idx="1"/>
            <p:extLst>
              <p:ext uri="{D42A27DB-BD31-4B8C-83A1-F6EECF244321}">
                <p14:modId xmlns:p14="http://schemas.microsoft.com/office/powerpoint/2010/main" val="2459855260"/>
              </p:ext>
            </p:extLst>
          </p:nvPr>
        </p:nvGraphicFramePr>
        <p:xfrm>
          <a:off x="771088" y="1825930"/>
          <a:ext cx="10515600" cy="4666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28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CFF7-5CD3-4248-BF56-8B5E75690350}"/>
              </a:ext>
            </a:extLst>
          </p:cNvPr>
          <p:cNvSpPr>
            <a:spLocks noGrp="1"/>
          </p:cNvSpPr>
          <p:nvPr>
            <p:ph type="title"/>
          </p:nvPr>
        </p:nvSpPr>
        <p:spPr>
          <a:xfrm>
            <a:off x="838200" y="211873"/>
            <a:ext cx="10515600" cy="1382751"/>
          </a:xfrm>
        </p:spPr>
        <p:txBody>
          <a:bodyPr>
            <a:normAutofit fontScale="90000"/>
          </a:bodyPr>
          <a:lstStyle/>
          <a:p>
            <a:pPr algn="ctr"/>
            <a:r>
              <a:rPr lang="en-US" sz="5400" b="1" dirty="0">
                <a:solidFill>
                  <a:srgbClr val="00518E"/>
                </a:solidFill>
                <a:latin typeface="+mn-lt"/>
              </a:rPr>
              <a:t>What is the Goal of </a:t>
            </a:r>
            <a:br>
              <a:rPr lang="en-US" sz="5400" b="1" dirty="0">
                <a:solidFill>
                  <a:srgbClr val="00518E"/>
                </a:solidFill>
                <a:latin typeface="+mn-lt"/>
              </a:rPr>
            </a:br>
            <a:r>
              <a:rPr lang="en-US" sz="5400" b="1" dirty="0">
                <a:solidFill>
                  <a:srgbClr val="00518E"/>
                </a:solidFill>
                <a:latin typeface="+mn-lt"/>
              </a:rPr>
              <a:t>INTERNATIONAL SERVICE?</a:t>
            </a:r>
          </a:p>
        </p:txBody>
      </p:sp>
    </p:spTree>
    <p:extLst>
      <p:ext uri="{BB962C8B-B14F-4D97-AF65-F5344CB8AC3E}">
        <p14:creationId xmlns:p14="http://schemas.microsoft.com/office/powerpoint/2010/main" val="103561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D0F73-2385-46C7-9723-7A4B8971AEB8}"/>
              </a:ext>
            </a:extLst>
          </p:cNvPr>
          <p:cNvSpPr>
            <a:spLocks noGrp="1"/>
          </p:cNvSpPr>
          <p:nvPr>
            <p:ph type="title"/>
          </p:nvPr>
        </p:nvSpPr>
        <p:spPr>
          <a:xfrm>
            <a:off x="686834" y="1153572"/>
            <a:ext cx="3200400" cy="4461163"/>
          </a:xfrm>
        </p:spPr>
        <p:txBody>
          <a:bodyPr>
            <a:normAutofit/>
          </a:bodyPr>
          <a:lstStyle/>
          <a:p>
            <a:r>
              <a:rPr lang="en-US" sz="6600" b="1" dirty="0">
                <a:solidFill>
                  <a:srgbClr val="FFFFFF"/>
                </a:solidFill>
              </a:rPr>
              <a:t>Why do I care?</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4073E2-F79C-4E66-A82A-1D00492E1522}"/>
              </a:ext>
            </a:extLst>
          </p:cNvPr>
          <p:cNvSpPr>
            <a:spLocks noGrp="1"/>
          </p:cNvSpPr>
          <p:nvPr>
            <p:ph idx="1"/>
          </p:nvPr>
        </p:nvSpPr>
        <p:spPr>
          <a:xfrm>
            <a:off x="4447308" y="591344"/>
            <a:ext cx="6906491" cy="5585619"/>
          </a:xfrm>
        </p:spPr>
        <p:txBody>
          <a:bodyPr anchor="ctr">
            <a:normAutofit/>
          </a:bodyPr>
          <a:lstStyle/>
          <a:p>
            <a:pPr marL="685800" rtl="0" fontAlgn="ctr">
              <a:spcBef>
                <a:spcPts val="0"/>
              </a:spcBef>
              <a:spcAft>
                <a:spcPts val="0"/>
              </a:spcAft>
              <a:buFont typeface="Courier New" panose="02070309020205020404" pitchFamily="49" charset="0"/>
              <a:buChar char="o"/>
            </a:pPr>
            <a:endParaRPr lang="en-US" dirty="0">
              <a:effectLst/>
              <a:latin typeface="Calibri" panose="020F0502020204030204" pitchFamily="34" charset="0"/>
            </a:endParaRPr>
          </a:p>
          <a:p>
            <a:pPr marL="914400" indent="-457200" rtl="0" fontAlgn="ctr">
              <a:spcBef>
                <a:spcPts val="0"/>
              </a:spcBef>
              <a:spcAft>
                <a:spcPts val="0"/>
              </a:spcAft>
              <a:buFont typeface="Wingdings" panose="05000000000000000000" pitchFamily="2" charset="2"/>
              <a:buChar char="q"/>
            </a:pPr>
            <a:r>
              <a:rPr lang="en-US" sz="3600" dirty="0">
                <a:solidFill>
                  <a:srgbClr val="FF9900"/>
                </a:solidFill>
                <a:effectLst/>
                <a:latin typeface="Calibri" panose="020F0502020204030204" pitchFamily="34" charset="0"/>
              </a:rPr>
              <a:t>Object of Rotary</a:t>
            </a:r>
          </a:p>
          <a:p>
            <a:pPr marL="1257300" lvl="1" indent="-342900" fontAlgn="ctr">
              <a:spcBef>
                <a:spcPts val="0"/>
              </a:spcBef>
              <a:buFont typeface="Wingdings" panose="05000000000000000000" pitchFamily="2" charset="2"/>
              <a:buChar char="§"/>
            </a:pPr>
            <a:r>
              <a:rPr lang="en-US" sz="2800" dirty="0">
                <a:solidFill>
                  <a:srgbClr val="FF9900"/>
                </a:solidFill>
                <a:latin typeface="Calibri" panose="020F0502020204030204" pitchFamily="34" charset="0"/>
              </a:rPr>
              <a:t>Fourth – the advancement of international understanding, goodwill, and peace…</a:t>
            </a:r>
          </a:p>
          <a:p>
            <a:pPr lvl="1" rtl="0" fontAlgn="ctr">
              <a:spcBef>
                <a:spcPts val="0"/>
              </a:spcBef>
              <a:spcAft>
                <a:spcPts val="0"/>
              </a:spcAft>
              <a:buFont typeface="Wingdings" panose="05000000000000000000" pitchFamily="2" charset="2"/>
              <a:buChar char="q"/>
            </a:pPr>
            <a:r>
              <a:rPr lang="en-US" sz="3200" dirty="0">
                <a:solidFill>
                  <a:srgbClr val="FF9900"/>
                </a:solidFill>
                <a:effectLst/>
                <a:latin typeface="Calibri" panose="020F0502020204030204" pitchFamily="34" charset="0"/>
              </a:rPr>
              <a:t> </a:t>
            </a:r>
            <a:r>
              <a:rPr lang="en-US" sz="3600" dirty="0">
                <a:solidFill>
                  <a:srgbClr val="FF9900"/>
                </a:solidFill>
                <a:effectLst/>
                <a:latin typeface="Calibri" panose="020F0502020204030204" pitchFamily="34" charset="0"/>
              </a:rPr>
              <a:t>Service Awards</a:t>
            </a:r>
          </a:p>
          <a:p>
            <a:pPr lvl="2" fontAlgn="ctr">
              <a:spcBef>
                <a:spcPts val="0"/>
              </a:spcBef>
              <a:buFont typeface="Wingdings" panose="05000000000000000000" pitchFamily="2" charset="2"/>
              <a:buChar char="§"/>
            </a:pPr>
            <a:r>
              <a:rPr lang="en-US" sz="2800" dirty="0">
                <a:solidFill>
                  <a:srgbClr val="FF9900"/>
                </a:solidFill>
                <a:effectLst/>
                <a:latin typeface="Calibri" panose="020F0502020204030204" pitchFamily="34" charset="0"/>
              </a:rPr>
              <a:t> Examples of Activities that merit</a:t>
            </a:r>
          </a:p>
          <a:p>
            <a:pPr lvl="1" rtl="0" fontAlgn="ctr">
              <a:spcBef>
                <a:spcPts val="0"/>
              </a:spcBef>
              <a:spcAft>
                <a:spcPts val="0"/>
              </a:spcAft>
              <a:buFont typeface="Wingdings" panose="05000000000000000000" pitchFamily="2" charset="2"/>
              <a:buChar char="q"/>
            </a:pPr>
            <a:r>
              <a:rPr lang="en-US" sz="3600" dirty="0">
                <a:solidFill>
                  <a:srgbClr val="FF9900"/>
                </a:solidFill>
                <a:effectLst/>
                <a:latin typeface="Calibri" panose="020F0502020204030204" pitchFamily="34" charset="0"/>
              </a:rPr>
              <a:t>Local vs. International</a:t>
            </a:r>
          </a:p>
          <a:p>
            <a:endParaRPr lang="en-US" dirty="0"/>
          </a:p>
        </p:txBody>
      </p:sp>
    </p:spTree>
    <p:extLst>
      <p:ext uri="{BB962C8B-B14F-4D97-AF65-F5344CB8AC3E}">
        <p14:creationId xmlns:p14="http://schemas.microsoft.com/office/powerpoint/2010/main" val="310267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36220-6716-453B-B5EB-44044FD179CF}"/>
              </a:ext>
            </a:extLst>
          </p:cNvPr>
          <p:cNvSpPr>
            <a:spLocks noGrp="1"/>
          </p:cNvSpPr>
          <p:nvPr>
            <p:ph type="title"/>
          </p:nvPr>
        </p:nvSpPr>
        <p:spPr>
          <a:xfrm>
            <a:off x="1153618" y="868866"/>
            <a:ext cx="4008586" cy="4680583"/>
          </a:xfrm>
          <a:solidFill>
            <a:srgbClr val="FFC000"/>
          </a:solidFill>
        </p:spPr>
        <p:txBody>
          <a:bodyPr anchor="ctr">
            <a:normAutofit/>
          </a:bodyPr>
          <a:lstStyle/>
          <a:p>
            <a:pPr algn="ctr"/>
            <a:r>
              <a:rPr lang="en-US" sz="6000" b="1" dirty="0">
                <a:solidFill>
                  <a:srgbClr val="1D4971"/>
                </a:solidFill>
                <a:latin typeface="+mn-lt"/>
              </a:rPr>
              <a:t>BREAKOUT</a:t>
            </a:r>
            <a:br>
              <a:rPr lang="en-US" sz="4800" b="1" dirty="0">
                <a:solidFill>
                  <a:srgbClr val="1D4971"/>
                </a:solidFill>
              </a:rPr>
            </a:br>
            <a:br>
              <a:rPr lang="en-US" sz="2800" b="1" dirty="0">
                <a:solidFill>
                  <a:srgbClr val="1D4971"/>
                </a:solidFill>
              </a:rPr>
            </a:br>
            <a:r>
              <a:rPr lang="en-US" sz="4800" b="1" dirty="0">
                <a:solidFill>
                  <a:srgbClr val="1D4971"/>
                </a:solidFill>
                <a:latin typeface="+mn-lt"/>
              </a:rPr>
              <a:t>Serving Internationally</a:t>
            </a:r>
          </a:p>
        </p:txBody>
      </p:sp>
      <p:sp>
        <p:nvSpPr>
          <p:cNvPr id="3" name="Content Placeholder 2">
            <a:extLst>
              <a:ext uri="{FF2B5EF4-FFF2-40B4-BE49-F238E27FC236}">
                <a16:creationId xmlns:a16="http://schemas.microsoft.com/office/drawing/2014/main" id="{30B4D724-5E58-4477-8B91-C0AD236A6BF5}"/>
              </a:ext>
            </a:extLst>
          </p:cNvPr>
          <p:cNvSpPr>
            <a:spLocks noGrp="1"/>
          </p:cNvSpPr>
          <p:nvPr>
            <p:ph idx="1"/>
          </p:nvPr>
        </p:nvSpPr>
        <p:spPr>
          <a:xfrm>
            <a:off x="5811078" y="2113086"/>
            <a:ext cx="5534983" cy="3436364"/>
          </a:xfrm>
        </p:spPr>
        <p:txBody>
          <a:bodyPr anchor="ctr">
            <a:normAutofit/>
          </a:bodyPr>
          <a:lstStyle/>
          <a:p>
            <a:pPr marL="0" indent="0">
              <a:buNone/>
            </a:pPr>
            <a:r>
              <a:rPr lang="en-US" sz="3200" b="1" dirty="0">
                <a:solidFill>
                  <a:srgbClr val="00467A"/>
                </a:solidFill>
              </a:rPr>
              <a:t>“While traveling internationally a Rotarian visited a Rotary club and became interested in helping with a problem in that community.”  </a:t>
            </a:r>
          </a:p>
          <a:p>
            <a:pPr marL="0" indent="0" algn="ctr">
              <a:buNone/>
            </a:pPr>
            <a:r>
              <a:rPr lang="en-US" sz="3200" b="1" dirty="0">
                <a:solidFill>
                  <a:srgbClr val="00467A"/>
                </a:solidFill>
              </a:rPr>
              <a:t>How to proceed?</a:t>
            </a:r>
          </a:p>
        </p:txBody>
      </p:sp>
      <p:pic>
        <p:nvPicPr>
          <p:cNvPr id="5" name="Graphic 4" descr="Earth globe: Africa and Europe">
            <a:extLst>
              <a:ext uri="{FF2B5EF4-FFF2-40B4-BE49-F238E27FC236}">
                <a16:creationId xmlns:a16="http://schemas.microsoft.com/office/drawing/2014/main" id="{C04E144F-AF9B-477D-BC59-4C2302808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919" y="310636"/>
            <a:ext cx="1802449" cy="1802449"/>
          </a:xfrm>
          <a:prstGeom prst="rect">
            <a:avLst/>
          </a:prstGeom>
        </p:spPr>
      </p:pic>
    </p:spTree>
    <p:extLst>
      <p:ext uri="{BB962C8B-B14F-4D97-AF65-F5344CB8AC3E}">
        <p14:creationId xmlns:p14="http://schemas.microsoft.com/office/powerpoint/2010/main" val="280855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C089E-CBA7-489E-8B01-AB8095C905A8}"/>
              </a:ext>
            </a:extLst>
          </p:cNvPr>
          <p:cNvSpPr>
            <a:spLocks noGrp="1"/>
          </p:cNvSpPr>
          <p:nvPr>
            <p:ph type="title"/>
          </p:nvPr>
        </p:nvSpPr>
        <p:spPr>
          <a:xfrm>
            <a:off x="647146" y="548640"/>
            <a:ext cx="3794962" cy="5431536"/>
          </a:xfrm>
        </p:spPr>
        <p:txBody>
          <a:bodyPr vert="horz" lIns="91440" tIns="45720" rIns="91440" bIns="45720" rtlCol="0" anchor="ctr">
            <a:normAutofit/>
          </a:bodyPr>
          <a:lstStyle/>
          <a:p>
            <a:r>
              <a:rPr lang="en-US" sz="5000" b="1" kern="1200" dirty="0">
                <a:solidFill>
                  <a:srgbClr val="FF9900"/>
                </a:solidFill>
                <a:latin typeface="+mn-lt"/>
                <a:ea typeface="+mj-ea"/>
                <a:cs typeface="+mj-cs"/>
              </a:rPr>
              <a:t>International Service Global Grant</a:t>
            </a:r>
          </a:p>
        </p:txBody>
      </p:sp>
      <p:sp>
        <p:nvSpPr>
          <p:cNvPr id="5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Content Placeholder 20">
            <a:extLst>
              <a:ext uri="{FF2B5EF4-FFF2-40B4-BE49-F238E27FC236}">
                <a16:creationId xmlns:a16="http://schemas.microsoft.com/office/drawing/2014/main" id="{046AE902-A174-4361-932D-F5F17A74A1A2}"/>
              </a:ext>
            </a:extLst>
          </p:cNvPr>
          <p:cNvGraphicFramePr>
            <a:graphicFrameLocks noGrp="1"/>
          </p:cNvGraphicFramePr>
          <p:nvPr>
            <p:ph idx="1"/>
            <p:extLst>
              <p:ext uri="{D42A27DB-BD31-4B8C-83A1-F6EECF244321}">
                <p14:modId xmlns:p14="http://schemas.microsoft.com/office/powerpoint/2010/main" val="3989444737"/>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4E57ECE-CF71-41EB-A97F-7C0C799C08FF}"/>
              </a:ext>
            </a:extLst>
          </p:cNvPr>
          <p:cNvSpPr txBox="1"/>
          <p:nvPr/>
        </p:nvSpPr>
        <p:spPr>
          <a:xfrm>
            <a:off x="1397785" y="6012498"/>
            <a:ext cx="10491908" cy="523220"/>
          </a:xfrm>
          <a:prstGeom prst="rect">
            <a:avLst/>
          </a:prstGeom>
          <a:noFill/>
        </p:spPr>
        <p:txBody>
          <a:bodyPr wrap="square" rtlCol="0">
            <a:spAutoFit/>
          </a:bodyPr>
          <a:lstStyle/>
          <a:p>
            <a:pPr>
              <a:spcAft>
                <a:spcPts val="600"/>
              </a:spcAft>
            </a:pPr>
            <a:r>
              <a:rPr lang="en-US" sz="2800" b="1" dirty="0">
                <a:solidFill>
                  <a:schemeClr val="bg1"/>
                </a:solidFill>
                <a:hlinkClick r:id="rId8">
                  <a:extLst>
                    <a:ext uri="{A12FA001-AC4F-418D-AE19-62706E023703}">
                      <ahyp:hlinkClr xmlns:ahyp="http://schemas.microsoft.com/office/drawing/2018/hyperlinkcolor" val="tx"/>
                    </a:ext>
                  </a:extLst>
                </a:hlinkClick>
              </a:rPr>
              <a:t>*https://map.rotary.org/en/project/pages/project_showcase.aspx</a:t>
            </a:r>
            <a:endParaRPr lang="en-US" sz="2800" b="1" dirty="0">
              <a:solidFill>
                <a:schemeClr val="bg1"/>
              </a:solidFill>
            </a:endParaRPr>
          </a:p>
        </p:txBody>
      </p:sp>
    </p:spTree>
    <p:extLst>
      <p:ext uri="{BB962C8B-B14F-4D97-AF65-F5344CB8AC3E}">
        <p14:creationId xmlns:p14="http://schemas.microsoft.com/office/powerpoint/2010/main" val="3203710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2128</Words>
  <Application>Microsoft Office PowerPoint</Application>
  <PresentationFormat>Widescreen</PresentationFormat>
  <Paragraphs>202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Wingdings</vt:lpstr>
      <vt:lpstr>Office Theme</vt:lpstr>
      <vt:lpstr>International Service Projects RLI - Part III</vt:lpstr>
      <vt:lpstr>Goals:</vt:lpstr>
      <vt:lpstr>PowerPoint Presentation</vt:lpstr>
      <vt:lpstr>PowerPoint Presentation</vt:lpstr>
      <vt:lpstr>What does International Service mean?</vt:lpstr>
      <vt:lpstr>What is the Goal of  INTERNATIONAL SERVICE?</vt:lpstr>
      <vt:lpstr>Why do I care?</vt:lpstr>
      <vt:lpstr>BREAKOUT  Serving Internationally</vt:lpstr>
      <vt:lpstr>International Service Global Grant</vt:lpstr>
      <vt:lpstr> International Service Project  Cause Related</vt:lpstr>
      <vt:lpstr>With or Without THE ROTARY FOUNDATION?</vt:lpstr>
      <vt:lpstr>International Connections?</vt:lpstr>
      <vt:lpstr>Rotary Districts an International Resource</vt:lpstr>
      <vt:lpstr>Vocational Skills and International Service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Service Projects RLI - Part III</dc:title>
  <dc:creator>marcia scheideman</dc:creator>
  <cp:lastModifiedBy>marcia scheideman</cp:lastModifiedBy>
  <cp:revision>7</cp:revision>
  <dcterms:created xsi:type="dcterms:W3CDTF">2021-01-27T02:12:06Z</dcterms:created>
  <dcterms:modified xsi:type="dcterms:W3CDTF">2021-07-19T18:05:00Z</dcterms:modified>
</cp:coreProperties>
</file>